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5" r:id="rId5"/>
    <p:sldId id="281" r:id="rId6"/>
    <p:sldId id="282" r:id="rId7"/>
    <p:sldId id="291" r:id="rId8"/>
    <p:sldId id="270" r:id="rId9"/>
    <p:sldId id="285" r:id="rId10"/>
    <p:sldId id="286" r:id="rId11"/>
    <p:sldId id="288" r:id="rId12"/>
    <p:sldId id="274" r:id="rId13"/>
    <p:sldId id="283" r:id="rId14"/>
    <p:sldId id="278" r:id="rId15"/>
    <p:sldId id="276" r:id="rId16"/>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7C0FE-11A4-49EB-B542-FB0D7912B69B}" v="5" dt="2024-02-26T02:10:51.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63D98AB1-A813-48C5-A0E9-AE8AC7D052C0}" type="datetimeFigureOut">
              <a:rPr lang="en-NZ" smtClean="0"/>
              <a:t>27/02/2024</a:t>
            </a:fld>
            <a:endParaRPr lang="en-NZ"/>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88EC2E9D-28D5-4063-B185-8E5A54479780}" type="slidenum">
              <a:rPr lang="en-NZ" smtClean="0"/>
              <a:t>‹#›</a:t>
            </a:fld>
            <a:endParaRPr lang="en-NZ"/>
          </a:p>
        </p:txBody>
      </p:sp>
    </p:spTree>
    <p:extLst>
      <p:ext uri="{BB962C8B-B14F-4D97-AF65-F5344CB8AC3E}">
        <p14:creationId xmlns:p14="http://schemas.microsoft.com/office/powerpoint/2010/main" val="318639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B02C300-2D80-4CD2-8165-C4F6181399AC}" type="slidenum">
              <a:rPr lang="en-NZ" smtClean="0"/>
              <a:t>1</a:t>
            </a:fld>
            <a:endParaRPr lang="en-NZ"/>
          </a:p>
        </p:txBody>
      </p:sp>
    </p:spTree>
    <p:extLst>
      <p:ext uri="{BB962C8B-B14F-4D97-AF65-F5344CB8AC3E}">
        <p14:creationId xmlns:p14="http://schemas.microsoft.com/office/powerpoint/2010/main" val="59815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FB02C300-2D80-4CD2-8165-C4F6181399AC}" type="slidenum">
              <a:rPr lang="en-NZ" smtClean="0"/>
              <a:t>11</a:t>
            </a:fld>
            <a:endParaRPr lang="en-NZ"/>
          </a:p>
        </p:txBody>
      </p:sp>
    </p:spTree>
    <p:extLst>
      <p:ext uri="{BB962C8B-B14F-4D97-AF65-F5344CB8AC3E}">
        <p14:creationId xmlns:p14="http://schemas.microsoft.com/office/powerpoint/2010/main" val="311341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B02C300-2D80-4CD2-8165-C4F6181399AC}" type="slidenum">
              <a:rPr lang="en-NZ" smtClean="0"/>
              <a:t>12</a:t>
            </a:fld>
            <a:endParaRPr lang="en-NZ"/>
          </a:p>
        </p:txBody>
      </p:sp>
    </p:spTree>
    <p:extLst>
      <p:ext uri="{BB962C8B-B14F-4D97-AF65-F5344CB8AC3E}">
        <p14:creationId xmlns:p14="http://schemas.microsoft.com/office/powerpoint/2010/main" val="372300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B02C300-2D80-4CD2-8165-C4F6181399AC}" type="slidenum">
              <a:rPr lang="en-NZ" smtClean="0"/>
              <a:t>2</a:t>
            </a:fld>
            <a:endParaRPr lang="en-NZ"/>
          </a:p>
        </p:txBody>
      </p:sp>
    </p:spTree>
    <p:extLst>
      <p:ext uri="{BB962C8B-B14F-4D97-AF65-F5344CB8AC3E}">
        <p14:creationId xmlns:p14="http://schemas.microsoft.com/office/powerpoint/2010/main" val="156100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FB02C300-2D80-4CD2-8165-C4F6181399AC}" type="slidenum">
              <a:rPr lang="en-NZ" smtClean="0"/>
              <a:t>3</a:t>
            </a:fld>
            <a:endParaRPr lang="en-NZ"/>
          </a:p>
        </p:txBody>
      </p:sp>
    </p:spTree>
    <p:extLst>
      <p:ext uri="{BB962C8B-B14F-4D97-AF65-F5344CB8AC3E}">
        <p14:creationId xmlns:p14="http://schemas.microsoft.com/office/powerpoint/2010/main" val="130694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FB02C300-2D80-4CD2-8165-C4F6181399AC}" type="slidenum">
              <a:rPr lang="en-NZ" smtClean="0"/>
              <a:t>4</a:t>
            </a:fld>
            <a:endParaRPr lang="en-NZ"/>
          </a:p>
        </p:txBody>
      </p:sp>
    </p:spTree>
    <p:extLst>
      <p:ext uri="{BB962C8B-B14F-4D97-AF65-F5344CB8AC3E}">
        <p14:creationId xmlns:p14="http://schemas.microsoft.com/office/powerpoint/2010/main" val="352006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8EC2E9D-28D5-4063-B185-8E5A54479780}" type="slidenum">
              <a:rPr lang="en-NZ" smtClean="0"/>
              <a:t>5</a:t>
            </a:fld>
            <a:endParaRPr lang="en-NZ"/>
          </a:p>
        </p:txBody>
      </p:sp>
    </p:spTree>
    <p:extLst>
      <p:ext uri="{BB962C8B-B14F-4D97-AF65-F5344CB8AC3E}">
        <p14:creationId xmlns:p14="http://schemas.microsoft.com/office/powerpoint/2010/main" val="387417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8EC2E9D-28D5-4063-B185-8E5A54479780}" type="slidenum">
              <a:rPr lang="en-NZ" smtClean="0"/>
              <a:t>6</a:t>
            </a:fld>
            <a:endParaRPr lang="en-NZ"/>
          </a:p>
        </p:txBody>
      </p:sp>
    </p:spTree>
    <p:extLst>
      <p:ext uri="{BB962C8B-B14F-4D97-AF65-F5344CB8AC3E}">
        <p14:creationId xmlns:p14="http://schemas.microsoft.com/office/powerpoint/2010/main" val="165003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8EC2E9D-28D5-4063-B185-8E5A54479780}" type="slidenum">
              <a:rPr lang="en-NZ" smtClean="0"/>
              <a:t>7</a:t>
            </a:fld>
            <a:endParaRPr lang="en-NZ"/>
          </a:p>
        </p:txBody>
      </p:sp>
    </p:spTree>
    <p:extLst>
      <p:ext uri="{BB962C8B-B14F-4D97-AF65-F5344CB8AC3E}">
        <p14:creationId xmlns:p14="http://schemas.microsoft.com/office/powerpoint/2010/main" val="19954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8EC2E9D-28D5-4063-B185-8E5A54479780}" type="slidenum">
              <a:rPr lang="en-NZ" smtClean="0"/>
              <a:t>8</a:t>
            </a:fld>
            <a:endParaRPr lang="en-NZ" dirty="0"/>
          </a:p>
        </p:txBody>
      </p:sp>
    </p:spTree>
    <p:extLst>
      <p:ext uri="{BB962C8B-B14F-4D97-AF65-F5344CB8AC3E}">
        <p14:creationId xmlns:p14="http://schemas.microsoft.com/office/powerpoint/2010/main" val="116138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a:t>
            </a:r>
          </a:p>
        </p:txBody>
      </p:sp>
      <p:sp>
        <p:nvSpPr>
          <p:cNvPr id="4" name="Slide Number Placeholder 3"/>
          <p:cNvSpPr>
            <a:spLocks noGrp="1"/>
          </p:cNvSpPr>
          <p:nvPr>
            <p:ph type="sldNum" sz="quarter" idx="5"/>
          </p:nvPr>
        </p:nvSpPr>
        <p:spPr/>
        <p:txBody>
          <a:bodyPr/>
          <a:lstStyle/>
          <a:p>
            <a:fld id="{FB02C300-2D80-4CD2-8165-C4F6181399AC}" type="slidenum">
              <a:rPr lang="en-NZ" smtClean="0"/>
              <a:t>10</a:t>
            </a:fld>
            <a:endParaRPr lang="en-NZ"/>
          </a:p>
        </p:txBody>
      </p:sp>
    </p:spTree>
    <p:extLst>
      <p:ext uri="{BB962C8B-B14F-4D97-AF65-F5344CB8AC3E}">
        <p14:creationId xmlns:p14="http://schemas.microsoft.com/office/powerpoint/2010/main" val="185998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C06DE3-7570-4CE1-8384-6FE3C8943FF6}" type="datetimeFigureOut">
              <a:rPr lang="en-NZ" smtClean="0"/>
              <a:t>27/02/2024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428488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06DE3-7570-4CE1-8384-6FE3C8943FF6}" type="datetimeFigureOut">
              <a:rPr lang="en-NZ" smtClean="0"/>
              <a:t>27/02/2024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132831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06DE3-7570-4CE1-8384-6FE3C8943FF6}" type="datetimeFigureOut">
              <a:rPr lang="en-NZ" smtClean="0"/>
              <a:t>27/02/2024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404579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06DE3-7570-4CE1-8384-6FE3C8943FF6}" type="datetimeFigureOut">
              <a:rPr lang="en-NZ" smtClean="0"/>
              <a:t>27/02/2024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56753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06DE3-7570-4CE1-8384-6FE3C8943FF6}" type="datetimeFigureOut">
              <a:rPr lang="en-NZ" smtClean="0"/>
              <a:t>27/02/2024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1083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C06DE3-7570-4CE1-8384-6FE3C8943FF6}" type="datetimeFigureOut">
              <a:rPr lang="en-NZ" smtClean="0"/>
              <a:t>27/02/2024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97433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C06DE3-7570-4CE1-8384-6FE3C8943FF6}" type="datetimeFigureOut">
              <a:rPr lang="en-NZ" smtClean="0"/>
              <a:t>27/02/2024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197135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C06DE3-7570-4CE1-8384-6FE3C8943FF6}" type="datetimeFigureOut">
              <a:rPr lang="en-NZ" smtClean="0"/>
              <a:t>27/02/2024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380113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06DE3-7570-4CE1-8384-6FE3C8943FF6}" type="datetimeFigureOut">
              <a:rPr lang="en-NZ" smtClean="0"/>
              <a:t>27/02/2024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249262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C06DE3-7570-4CE1-8384-6FE3C8943FF6}" type="datetimeFigureOut">
              <a:rPr lang="en-NZ" smtClean="0"/>
              <a:t>27/02/2024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357359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C06DE3-7570-4CE1-8384-6FE3C8943FF6}" type="datetimeFigureOut">
              <a:rPr lang="en-NZ" smtClean="0"/>
              <a:t>27/02/2024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AC67D5E-F9F1-4C1B-B122-B62B44949B33}" type="slidenum">
              <a:rPr lang="en-NZ" smtClean="0"/>
              <a:t>‹#›</a:t>
            </a:fld>
            <a:endParaRPr lang="en-NZ"/>
          </a:p>
        </p:txBody>
      </p:sp>
    </p:spTree>
    <p:extLst>
      <p:ext uri="{BB962C8B-B14F-4D97-AF65-F5344CB8AC3E}">
        <p14:creationId xmlns:p14="http://schemas.microsoft.com/office/powerpoint/2010/main" val="167698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06DE3-7570-4CE1-8384-6FE3C8943FF6}" type="datetimeFigureOut">
              <a:rPr lang="en-NZ" smtClean="0"/>
              <a:t>27/02/2024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67D5E-F9F1-4C1B-B122-B62B44949B33}" type="slidenum">
              <a:rPr lang="en-NZ" smtClean="0"/>
              <a:t>‹#›</a:t>
            </a:fld>
            <a:endParaRPr lang="en-NZ"/>
          </a:p>
        </p:txBody>
      </p:sp>
    </p:spTree>
    <p:extLst>
      <p:ext uri="{BB962C8B-B14F-4D97-AF65-F5344CB8AC3E}">
        <p14:creationId xmlns:p14="http://schemas.microsoft.com/office/powerpoint/2010/main" val="29974588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pubcharitylimited.org.nz/assets/Documents/PCL-5054-Online-Donations-Criteria-and-licence_1-v2.0.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s://www.nzct.org.nz/faqs/#gra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ionfoundation.nz/venu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F1F"/>
        </a:soli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B651C331-9D4F-4632-A04B-9A430898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759" y="5599395"/>
            <a:ext cx="4167122" cy="1028765"/>
          </a:xfrm>
          <a:prstGeom prst="rect">
            <a:avLst/>
          </a:prstGeom>
        </p:spPr>
      </p:pic>
      <p:pic>
        <p:nvPicPr>
          <p:cNvPr id="7" name="Picture 6" descr="Two men standing on a beach&#10;&#10;Description automatically generated with low confidence">
            <a:extLst>
              <a:ext uri="{FF2B5EF4-FFF2-40B4-BE49-F238E27FC236}">
                <a16:creationId xmlns:a16="http://schemas.microsoft.com/office/drawing/2014/main" id="{E46C7ADE-2804-4F9B-9673-34018D54B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42" y="5586875"/>
            <a:ext cx="1524368" cy="1016245"/>
          </a:xfrm>
          <a:prstGeom prst="rect">
            <a:avLst/>
          </a:prstGeom>
        </p:spPr>
      </p:pic>
      <p:pic>
        <p:nvPicPr>
          <p:cNvPr id="9" name="Picture 8" descr="A group of people posing for a photo on a dock&#10;&#10;Description automatically generated with medium confidence">
            <a:extLst>
              <a:ext uri="{FF2B5EF4-FFF2-40B4-BE49-F238E27FC236}">
                <a16:creationId xmlns:a16="http://schemas.microsoft.com/office/drawing/2014/main" id="{27D57238-6F0C-4242-81DA-32C031C5B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3188" y="5599397"/>
            <a:ext cx="1524369" cy="1016246"/>
          </a:xfrm>
          <a:prstGeom prst="rect">
            <a:avLst/>
          </a:prstGeom>
        </p:spPr>
      </p:pic>
      <p:pic>
        <p:nvPicPr>
          <p:cNvPr id="13" name="Picture 12" descr="A picture containing outdoor, person, child&#10;&#10;Description automatically generated">
            <a:extLst>
              <a:ext uri="{FF2B5EF4-FFF2-40B4-BE49-F238E27FC236}">
                <a16:creationId xmlns:a16="http://schemas.microsoft.com/office/drawing/2014/main" id="{C714B6EB-6820-489A-AEAE-7A8AEC55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7610" y="5586872"/>
            <a:ext cx="1543152" cy="1028768"/>
          </a:xfrm>
          <a:prstGeom prst="rect">
            <a:avLst/>
          </a:prstGeom>
        </p:spPr>
      </p:pic>
      <p:sp>
        <p:nvSpPr>
          <p:cNvPr id="2" name="TextBox 1">
            <a:extLst>
              <a:ext uri="{FF2B5EF4-FFF2-40B4-BE49-F238E27FC236}">
                <a16:creationId xmlns:a16="http://schemas.microsoft.com/office/drawing/2014/main" id="{5559E9FA-EB95-427B-AD87-0DD66F358C3B}"/>
              </a:ext>
            </a:extLst>
          </p:cNvPr>
          <p:cNvSpPr txBox="1"/>
          <p:nvPr/>
        </p:nvSpPr>
        <p:spPr>
          <a:xfrm>
            <a:off x="2229092" y="1674674"/>
            <a:ext cx="7851531" cy="1754326"/>
          </a:xfrm>
          <a:prstGeom prst="rect">
            <a:avLst/>
          </a:prstGeom>
          <a:noFill/>
        </p:spPr>
        <p:txBody>
          <a:bodyPr wrap="square" rtlCol="0">
            <a:spAutoFit/>
          </a:bodyPr>
          <a:lstStyle/>
          <a:p>
            <a:pPr algn="ctr"/>
            <a:r>
              <a:rPr lang="en-NZ" sz="5400" b="1" dirty="0"/>
              <a:t>Class 4 Funding information </a:t>
            </a:r>
          </a:p>
        </p:txBody>
      </p:sp>
      <p:pic>
        <p:nvPicPr>
          <p:cNvPr id="8" name="Picture 7" descr="A picture containing grass, outdoor, person, tree&#10;&#10;Description automatically generated">
            <a:extLst>
              <a:ext uri="{FF2B5EF4-FFF2-40B4-BE49-F238E27FC236}">
                <a16:creationId xmlns:a16="http://schemas.microsoft.com/office/drawing/2014/main" id="{9F22D706-6279-42E7-BA38-E30495CE1038}"/>
              </a:ext>
            </a:extLst>
          </p:cNvPr>
          <p:cNvPicPr>
            <a:picLocks noChangeAspect="1"/>
          </p:cNvPicPr>
          <p:nvPr/>
        </p:nvPicPr>
        <p:blipFill rotWithShape="1">
          <a:blip r:embed="rId7">
            <a:extLst>
              <a:ext uri="{28A0092B-C50C-407E-A947-70E740481C1C}">
                <a14:useLocalDpi xmlns:a14="http://schemas.microsoft.com/office/drawing/2010/main" val="0"/>
              </a:ext>
            </a:extLst>
          </a:blip>
          <a:srcRect t="3497" b="6134"/>
          <a:stretch/>
        </p:blipFill>
        <p:spPr>
          <a:xfrm>
            <a:off x="873772" y="5599395"/>
            <a:ext cx="1499416" cy="1016248"/>
          </a:xfrm>
          <a:prstGeom prst="rect">
            <a:avLst/>
          </a:prstGeom>
        </p:spPr>
      </p:pic>
    </p:spTree>
    <p:extLst>
      <p:ext uri="{BB962C8B-B14F-4D97-AF65-F5344CB8AC3E}">
        <p14:creationId xmlns:p14="http://schemas.microsoft.com/office/powerpoint/2010/main" val="3087209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B651C331-9D4F-4632-A04B-9A430898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8827" y="6152976"/>
            <a:ext cx="2187325" cy="540000"/>
          </a:xfrm>
          <a:prstGeom prst="rect">
            <a:avLst/>
          </a:prstGeom>
        </p:spPr>
      </p:pic>
      <p:sp>
        <p:nvSpPr>
          <p:cNvPr id="2" name="TextBox 1">
            <a:extLst>
              <a:ext uri="{FF2B5EF4-FFF2-40B4-BE49-F238E27FC236}">
                <a16:creationId xmlns:a16="http://schemas.microsoft.com/office/drawing/2014/main" id="{5559E9FA-EB95-427B-AD87-0DD66F358C3B}"/>
              </a:ext>
            </a:extLst>
          </p:cNvPr>
          <p:cNvSpPr txBox="1"/>
          <p:nvPr/>
        </p:nvSpPr>
        <p:spPr>
          <a:xfrm>
            <a:off x="1481328" y="165024"/>
            <a:ext cx="8743391" cy="923330"/>
          </a:xfrm>
          <a:prstGeom prst="rect">
            <a:avLst/>
          </a:prstGeom>
          <a:noFill/>
        </p:spPr>
        <p:txBody>
          <a:bodyPr wrap="square" rtlCol="0">
            <a:spAutoFit/>
          </a:bodyPr>
          <a:lstStyle/>
          <a:p>
            <a:pPr algn="ctr"/>
            <a:r>
              <a:rPr lang="en-NZ" sz="5400" b="1" dirty="0"/>
              <a:t>If You Are Successful – all C4</a:t>
            </a:r>
          </a:p>
        </p:txBody>
      </p:sp>
      <p:sp>
        <p:nvSpPr>
          <p:cNvPr id="3" name="TextBox 2">
            <a:extLst>
              <a:ext uri="{FF2B5EF4-FFF2-40B4-BE49-F238E27FC236}">
                <a16:creationId xmlns:a16="http://schemas.microsoft.com/office/drawing/2014/main" id="{AA4EDFD7-7F2F-46B3-BF4B-715827FE7272}"/>
              </a:ext>
            </a:extLst>
          </p:cNvPr>
          <p:cNvSpPr txBox="1"/>
          <p:nvPr/>
        </p:nvSpPr>
        <p:spPr>
          <a:xfrm>
            <a:off x="668701" y="1497214"/>
            <a:ext cx="9556017" cy="5047536"/>
          </a:xfrm>
          <a:prstGeom prst="rect">
            <a:avLst/>
          </a:prstGeom>
          <a:noFill/>
        </p:spPr>
        <p:txBody>
          <a:bodyPr wrap="square" rtlCol="0">
            <a:spAutoFit/>
          </a:bodyPr>
          <a:lstStyle/>
          <a:p>
            <a:pPr marL="457200" indent="-457200">
              <a:buAutoNum type="arabicPeriod"/>
            </a:pPr>
            <a:r>
              <a:rPr lang="en-NZ" sz="2200" dirty="0"/>
              <a:t>Wait for formal confirmation – this is usually done by way of email.  If the money is paid into the bank account – but you have not received an email – get in touch. </a:t>
            </a:r>
          </a:p>
          <a:p>
            <a:pPr marL="457200" indent="-457200">
              <a:buAutoNum type="arabicPeriod"/>
            </a:pPr>
            <a:endParaRPr lang="en-NZ" sz="2200" dirty="0"/>
          </a:p>
          <a:p>
            <a:pPr marL="457200" indent="-457200">
              <a:buAutoNum type="arabicPeriod"/>
            </a:pPr>
            <a:r>
              <a:rPr lang="en-NZ" sz="2200" dirty="0"/>
              <a:t>Read the email – specific information is conveyed to you.</a:t>
            </a:r>
          </a:p>
          <a:p>
            <a:pPr marL="457200" indent="-457200">
              <a:buAutoNum type="arabicPeriod"/>
            </a:pPr>
            <a:endParaRPr lang="en-NZ" sz="2200" dirty="0"/>
          </a:p>
          <a:p>
            <a:pPr marL="457200" indent="-457200">
              <a:buAutoNum type="arabicPeriod"/>
            </a:pPr>
            <a:r>
              <a:rPr lang="en-NZ" sz="2200" dirty="0"/>
              <a:t>Spend the money! But remember – only on what you are permitted to spend it on – Authorised Purpose.</a:t>
            </a:r>
          </a:p>
          <a:p>
            <a:pPr marL="457200" indent="-457200">
              <a:buAutoNum type="arabicPeriod"/>
            </a:pPr>
            <a:endParaRPr lang="en-NZ" sz="2200" dirty="0"/>
          </a:p>
          <a:p>
            <a:pPr marL="457200" indent="-457200">
              <a:buAutoNum type="arabicPeriod"/>
            </a:pPr>
            <a:r>
              <a:rPr lang="en-NZ" sz="2200" dirty="0"/>
              <a:t>Complete the audit within the stated timeframe but ideally complete it as soon as possible. </a:t>
            </a:r>
          </a:p>
          <a:p>
            <a:pPr marL="285750" indent="-285750">
              <a:buFont typeface="Arial" panose="020B0604020202020204" pitchFamily="34" charset="0"/>
              <a:buChar char="•"/>
            </a:pPr>
            <a:endParaRPr lang="en-NZ" sz="2200" dirty="0"/>
          </a:p>
          <a:p>
            <a:r>
              <a:rPr lang="en-NZ" sz="2200" dirty="0"/>
              <a:t>5. 	Share your organisations success and the impact of the grant .</a:t>
            </a:r>
          </a:p>
          <a:p>
            <a:pPr marL="285750" indent="-285750">
              <a:buFont typeface="Arial" panose="020B0604020202020204" pitchFamily="34" charset="0"/>
              <a:buChar char="•"/>
            </a:pPr>
            <a:endParaRPr lang="en-NZ" dirty="0"/>
          </a:p>
          <a:p>
            <a:endParaRPr lang="en-NZ" dirty="0"/>
          </a:p>
        </p:txBody>
      </p:sp>
    </p:spTree>
    <p:extLst>
      <p:ext uri="{BB962C8B-B14F-4D97-AF65-F5344CB8AC3E}">
        <p14:creationId xmlns:p14="http://schemas.microsoft.com/office/powerpoint/2010/main" val="180683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B651C331-9D4F-4632-A04B-9A430898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214" y="6127587"/>
            <a:ext cx="2187325" cy="540000"/>
          </a:xfrm>
          <a:prstGeom prst="rect">
            <a:avLst/>
          </a:prstGeom>
        </p:spPr>
      </p:pic>
      <p:sp>
        <p:nvSpPr>
          <p:cNvPr id="2" name="TextBox 1">
            <a:extLst>
              <a:ext uri="{FF2B5EF4-FFF2-40B4-BE49-F238E27FC236}">
                <a16:creationId xmlns:a16="http://schemas.microsoft.com/office/drawing/2014/main" id="{5559E9FA-EB95-427B-AD87-0DD66F358C3B}"/>
              </a:ext>
            </a:extLst>
          </p:cNvPr>
          <p:cNvSpPr txBox="1"/>
          <p:nvPr/>
        </p:nvSpPr>
        <p:spPr>
          <a:xfrm>
            <a:off x="2373188" y="165024"/>
            <a:ext cx="7851531" cy="923330"/>
          </a:xfrm>
          <a:prstGeom prst="rect">
            <a:avLst/>
          </a:prstGeom>
          <a:noFill/>
        </p:spPr>
        <p:txBody>
          <a:bodyPr wrap="square" rtlCol="0">
            <a:spAutoFit/>
          </a:bodyPr>
          <a:lstStyle/>
          <a:p>
            <a:pPr algn="ctr"/>
            <a:r>
              <a:rPr lang="en-NZ" sz="5400" b="1"/>
              <a:t>How Can You Say Thanks?</a:t>
            </a:r>
          </a:p>
        </p:txBody>
      </p:sp>
      <p:sp>
        <p:nvSpPr>
          <p:cNvPr id="3" name="TextBox 2">
            <a:extLst>
              <a:ext uri="{FF2B5EF4-FFF2-40B4-BE49-F238E27FC236}">
                <a16:creationId xmlns:a16="http://schemas.microsoft.com/office/drawing/2014/main" id="{AA4EDFD7-7F2F-46B3-BF4B-715827FE7272}"/>
              </a:ext>
            </a:extLst>
          </p:cNvPr>
          <p:cNvSpPr txBox="1"/>
          <p:nvPr/>
        </p:nvSpPr>
        <p:spPr>
          <a:xfrm>
            <a:off x="3880960" y="1992017"/>
            <a:ext cx="1490494" cy="984885"/>
          </a:xfrm>
          <a:prstGeom prst="rect">
            <a:avLst/>
          </a:prstGeom>
          <a:noFill/>
        </p:spPr>
        <p:txBody>
          <a:bodyPr wrap="square" rtlCol="0">
            <a:spAutoFit/>
          </a:bodyPr>
          <a:lstStyle/>
          <a:p>
            <a:pPr marL="285750" indent="-285750">
              <a:buFont typeface="Arial" panose="020B0604020202020204" pitchFamily="34" charset="0"/>
              <a:buChar char="•"/>
            </a:pPr>
            <a:endParaRPr lang="en-NZ" sz="2200"/>
          </a:p>
          <a:p>
            <a:pPr marL="285750" indent="-285750">
              <a:buFont typeface="Arial" panose="020B0604020202020204" pitchFamily="34" charset="0"/>
              <a:buChar char="•"/>
            </a:pPr>
            <a:endParaRPr lang="en-NZ"/>
          </a:p>
          <a:p>
            <a:endParaRPr lang="en-NZ"/>
          </a:p>
        </p:txBody>
      </p:sp>
      <p:sp>
        <p:nvSpPr>
          <p:cNvPr id="4" name="TextBox 3">
            <a:extLst>
              <a:ext uri="{FF2B5EF4-FFF2-40B4-BE49-F238E27FC236}">
                <a16:creationId xmlns:a16="http://schemas.microsoft.com/office/drawing/2014/main" id="{4563AFB6-9276-4D47-B5A9-19DBBA03130B}"/>
              </a:ext>
            </a:extLst>
          </p:cNvPr>
          <p:cNvSpPr txBox="1"/>
          <p:nvPr/>
        </p:nvSpPr>
        <p:spPr>
          <a:xfrm>
            <a:off x="4259845" y="-458835"/>
            <a:ext cx="7070103" cy="2800767"/>
          </a:xfrm>
          <a:prstGeom prst="rect">
            <a:avLst/>
          </a:prstGeom>
          <a:noFill/>
        </p:spPr>
        <p:txBody>
          <a:bodyPr wrap="square" rtlCol="0">
            <a:spAutoFit/>
          </a:bodyPr>
          <a:lstStyle/>
          <a:p>
            <a:endParaRPr lang="en-NZ" sz="2200" dirty="0"/>
          </a:p>
          <a:p>
            <a:endParaRPr lang="en-NZ" sz="2200" dirty="0"/>
          </a:p>
          <a:p>
            <a:endParaRPr lang="en-NZ" sz="2200" dirty="0"/>
          </a:p>
          <a:p>
            <a:endParaRPr lang="en-NZ" sz="2200" dirty="0"/>
          </a:p>
          <a:p>
            <a:endParaRPr lang="en-NZ" sz="2200" dirty="0"/>
          </a:p>
          <a:p>
            <a:endParaRPr lang="en-NZ" sz="2200" dirty="0"/>
          </a:p>
          <a:p>
            <a:pPr marL="285750" indent="-285750">
              <a:buFont typeface="Arial" panose="020B0604020202020204" pitchFamily="34" charset="0"/>
              <a:buChar char="•"/>
            </a:pPr>
            <a:endParaRPr lang="en-NZ" sz="2200" dirty="0"/>
          </a:p>
          <a:p>
            <a:pPr marL="285750" indent="-285750">
              <a:buFont typeface="Arial" panose="020B0604020202020204" pitchFamily="34" charset="0"/>
              <a:buChar char="•"/>
            </a:pPr>
            <a:endParaRPr lang="en-NZ" sz="2200" dirty="0"/>
          </a:p>
        </p:txBody>
      </p:sp>
      <p:pic>
        <p:nvPicPr>
          <p:cNvPr id="1026" name="Picture 2" descr="May be an image of text that says &quot;THANK YOU THE LION FOUNDATION for your Support WHAKATÂNE District Council Kia Whakatäne au ahau&quot;">
            <a:extLst>
              <a:ext uri="{FF2B5EF4-FFF2-40B4-BE49-F238E27FC236}">
                <a16:creationId xmlns:a16="http://schemas.microsoft.com/office/drawing/2014/main" id="{E56DAE2C-65EB-48A1-8E4F-9DD929C313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318" b="24905"/>
          <a:stretch/>
        </p:blipFill>
        <p:spPr bwMode="auto">
          <a:xfrm>
            <a:off x="632112" y="1364687"/>
            <a:ext cx="3280243" cy="176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11DDD01-FB3D-633E-AC97-FC8C24E6D24B}"/>
              </a:ext>
            </a:extLst>
          </p:cNvPr>
          <p:cNvPicPr>
            <a:picLocks noChangeAspect="1"/>
          </p:cNvPicPr>
          <p:nvPr/>
        </p:nvPicPr>
        <p:blipFill rotWithShape="1">
          <a:blip r:embed="rId5"/>
          <a:srcRect l="4649" t="23933" r="23244" b="11084"/>
          <a:stretch/>
        </p:blipFill>
        <p:spPr>
          <a:xfrm>
            <a:off x="462286" y="3966772"/>
            <a:ext cx="3619894" cy="2175624"/>
          </a:xfrm>
          <a:prstGeom prst="rect">
            <a:avLst/>
          </a:prstGeom>
        </p:spPr>
      </p:pic>
      <p:pic>
        <p:nvPicPr>
          <p:cNvPr id="15" name="Picture 14">
            <a:extLst>
              <a:ext uri="{FF2B5EF4-FFF2-40B4-BE49-F238E27FC236}">
                <a16:creationId xmlns:a16="http://schemas.microsoft.com/office/drawing/2014/main" id="{C9CDC3C2-E6E6-73FD-F82C-C136ED039611}"/>
              </a:ext>
            </a:extLst>
          </p:cNvPr>
          <p:cNvPicPr>
            <a:picLocks noChangeAspect="1"/>
          </p:cNvPicPr>
          <p:nvPr/>
        </p:nvPicPr>
        <p:blipFill>
          <a:blip r:embed="rId6"/>
          <a:stretch>
            <a:fillRect/>
          </a:stretch>
        </p:blipFill>
        <p:spPr>
          <a:xfrm>
            <a:off x="4226121" y="2241000"/>
            <a:ext cx="2803117" cy="2376000"/>
          </a:xfrm>
          <a:prstGeom prst="rect">
            <a:avLst/>
          </a:prstGeom>
        </p:spPr>
      </p:pic>
      <p:pic>
        <p:nvPicPr>
          <p:cNvPr id="8" name="Picture 7">
            <a:extLst>
              <a:ext uri="{FF2B5EF4-FFF2-40B4-BE49-F238E27FC236}">
                <a16:creationId xmlns:a16="http://schemas.microsoft.com/office/drawing/2014/main" id="{D17BEA8A-BFC8-A79C-F5BD-A778A98324D1}"/>
              </a:ext>
            </a:extLst>
          </p:cNvPr>
          <p:cNvPicPr>
            <a:picLocks noChangeAspect="1"/>
          </p:cNvPicPr>
          <p:nvPr/>
        </p:nvPicPr>
        <p:blipFill>
          <a:blip r:embed="rId7"/>
          <a:stretch>
            <a:fillRect/>
          </a:stretch>
        </p:blipFill>
        <p:spPr>
          <a:xfrm>
            <a:off x="7206903" y="1364687"/>
            <a:ext cx="3809162" cy="4212000"/>
          </a:xfrm>
          <a:prstGeom prst="rect">
            <a:avLst/>
          </a:prstGeom>
        </p:spPr>
      </p:pic>
    </p:spTree>
    <p:extLst>
      <p:ext uri="{BB962C8B-B14F-4D97-AF65-F5344CB8AC3E}">
        <p14:creationId xmlns:p14="http://schemas.microsoft.com/office/powerpoint/2010/main" val="115638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B651C331-9D4F-4632-A04B-9A430898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760" y="5599395"/>
            <a:ext cx="4167122" cy="1028765"/>
          </a:xfrm>
          <a:prstGeom prst="rect">
            <a:avLst/>
          </a:prstGeom>
        </p:spPr>
      </p:pic>
      <p:pic>
        <p:nvPicPr>
          <p:cNvPr id="7" name="Picture 6" descr="Two men standing on a beach&#10;&#10;Description automatically generated with low confidence">
            <a:extLst>
              <a:ext uri="{FF2B5EF4-FFF2-40B4-BE49-F238E27FC236}">
                <a16:creationId xmlns:a16="http://schemas.microsoft.com/office/drawing/2014/main" id="{E46C7ADE-2804-4F9B-9673-34018D54B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242" y="5586875"/>
            <a:ext cx="1524368" cy="1016245"/>
          </a:xfrm>
          <a:prstGeom prst="rect">
            <a:avLst/>
          </a:prstGeom>
        </p:spPr>
      </p:pic>
      <p:pic>
        <p:nvPicPr>
          <p:cNvPr id="9" name="Picture 8" descr="A group of people posing for a photo on a dock&#10;&#10;Description automatically generated with medium confidence">
            <a:extLst>
              <a:ext uri="{FF2B5EF4-FFF2-40B4-BE49-F238E27FC236}">
                <a16:creationId xmlns:a16="http://schemas.microsoft.com/office/drawing/2014/main" id="{27D57238-6F0C-4242-81DA-32C031C5B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3188" y="5599397"/>
            <a:ext cx="1524369" cy="1016246"/>
          </a:xfrm>
          <a:prstGeom prst="rect">
            <a:avLst/>
          </a:prstGeom>
        </p:spPr>
      </p:pic>
      <p:pic>
        <p:nvPicPr>
          <p:cNvPr id="13" name="Picture 12" descr="A picture containing outdoor, person, child&#10;&#10;Description automatically generated">
            <a:extLst>
              <a:ext uri="{FF2B5EF4-FFF2-40B4-BE49-F238E27FC236}">
                <a16:creationId xmlns:a16="http://schemas.microsoft.com/office/drawing/2014/main" id="{C714B6EB-6820-489A-AEAE-7A8AEC55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7610" y="5586872"/>
            <a:ext cx="1543152" cy="1028768"/>
          </a:xfrm>
          <a:prstGeom prst="rect">
            <a:avLst/>
          </a:prstGeom>
        </p:spPr>
      </p:pic>
      <p:sp>
        <p:nvSpPr>
          <p:cNvPr id="2" name="TextBox 1">
            <a:extLst>
              <a:ext uri="{FF2B5EF4-FFF2-40B4-BE49-F238E27FC236}">
                <a16:creationId xmlns:a16="http://schemas.microsoft.com/office/drawing/2014/main" id="{5559E9FA-EB95-427B-AD87-0DD66F358C3B}"/>
              </a:ext>
            </a:extLst>
          </p:cNvPr>
          <p:cNvSpPr txBox="1"/>
          <p:nvPr/>
        </p:nvSpPr>
        <p:spPr>
          <a:xfrm>
            <a:off x="2373188" y="-20633"/>
            <a:ext cx="7851531" cy="923330"/>
          </a:xfrm>
          <a:prstGeom prst="rect">
            <a:avLst/>
          </a:prstGeom>
          <a:noFill/>
        </p:spPr>
        <p:txBody>
          <a:bodyPr wrap="square" rtlCol="0">
            <a:spAutoFit/>
          </a:bodyPr>
          <a:lstStyle/>
          <a:p>
            <a:pPr algn="ctr"/>
            <a:r>
              <a:rPr lang="en-NZ" sz="5400" b="1"/>
              <a:t>Any Questions?</a:t>
            </a:r>
          </a:p>
        </p:txBody>
      </p:sp>
      <p:pic>
        <p:nvPicPr>
          <p:cNvPr id="8" name="Picture 7" descr="A picture containing grass, outdoor, person, tree&#10;&#10;Description automatically generated">
            <a:extLst>
              <a:ext uri="{FF2B5EF4-FFF2-40B4-BE49-F238E27FC236}">
                <a16:creationId xmlns:a16="http://schemas.microsoft.com/office/drawing/2014/main" id="{9F22D706-6279-42E7-BA38-E30495CE1038}"/>
              </a:ext>
            </a:extLst>
          </p:cNvPr>
          <p:cNvPicPr>
            <a:picLocks noChangeAspect="1"/>
          </p:cNvPicPr>
          <p:nvPr/>
        </p:nvPicPr>
        <p:blipFill rotWithShape="1">
          <a:blip r:embed="rId7">
            <a:extLst>
              <a:ext uri="{28A0092B-C50C-407E-A947-70E740481C1C}">
                <a14:useLocalDpi xmlns:a14="http://schemas.microsoft.com/office/drawing/2010/main" val="0"/>
              </a:ext>
            </a:extLst>
          </a:blip>
          <a:srcRect t="3497" b="6134"/>
          <a:stretch/>
        </p:blipFill>
        <p:spPr>
          <a:xfrm>
            <a:off x="873772" y="5599395"/>
            <a:ext cx="1499416" cy="1016248"/>
          </a:xfrm>
          <a:prstGeom prst="rect">
            <a:avLst/>
          </a:prstGeom>
        </p:spPr>
      </p:pic>
      <p:sp>
        <p:nvSpPr>
          <p:cNvPr id="3" name="TextBox 2">
            <a:extLst>
              <a:ext uri="{FF2B5EF4-FFF2-40B4-BE49-F238E27FC236}">
                <a16:creationId xmlns:a16="http://schemas.microsoft.com/office/drawing/2014/main" id="{AA4EDFD7-7F2F-46B3-BF4B-715827FE7272}"/>
              </a:ext>
            </a:extLst>
          </p:cNvPr>
          <p:cNvSpPr txBox="1"/>
          <p:nvPr/>
        </p:nvSpPr>
        <p:spPr>
          <a:xfrm>
            <a:off x="567890" y="813487"/>
            <a:ext cx="11367435" cy="5016758"/>
          </a:xfrm>
          <a:prstGeom prst="rect">
            <a:avLst/>
          </a:prstGeom>
          <a:noFill/>
        </p:spPr>
        <p:txBody>
          <a:bodyPr wrap="square" rtlCol="0">
            <a:spAutoFit/>
          </a:bodyPr>
          <a:lstStyle/>
          <a:p>
            <a:pPr algn="ctr"/>
            <a:r>
              <a:rPr lang="en-NZ" sz="2200" dirty="0"/>
              <a:t>The Lion Foundation website is a great resource. If you are unsure of anything, that should be your first stop.</a:t>
            </a:r>
          </a:p>
          <a:p>
            <a:pPr algn="ctr"/>
            <a:r>
              <a:rPr lang="en-NZ" sz="3200" b="1" dirty="0"/>
              <a:t>www.lionfoundation.org.nz</a:t>
            </a:r>
          </a:p>
          <a:p>
            <a:pPr algn="ctr"/>
            <a:endParaRPr lang="en-NZ" sz="2200" dirty="0"/>
          </a:p>
          <a:p>
            <a:pPr algn="ctr"/>
            <a:r>
              <a:rPr lang="en-NZ" sz="2200" dirty="0"/>
              <a:t>All your grants team contact details are there also.</a:t>
            </a:r>
          </a:p>
          <a:p>
            <a:pPr algn="ctr"/>
            <a:endParaRPr lang="en-NZ" sz="2200" dirty="0"/>
          </a:p>
          <a:p>
            <a:pPr algn="ctr"/>
            <a:r>
              <a:rPr lang="en-NZ" sz="2200" dirty="0"/>
              <a:t>Sam Alexander – National Compliance &amp; Grants Manager</a:t>
            </a:r>
          </a:p>
          <a:p>
            <a:pPr algn="ctr"/>
            <a:endParaRPr lang="en-NZ" sz="2200" dirty="0"/>
          </a:p>
          <a:p>
            <a:pPr algn="ctr"/>
            <a:r>
              <a:rPr lang="en-NZ" sz="2200" dirty="0"/>
              <a:t>Shilpa Patel – Senior Grants Advisor </a:t>
            </a:r>
          </a:p>
          <a:p>
            <a:pPr algn="ctr"/>
            <a:endParaRPr lang="en-NZ" sz="2200" dirty="0"/>
          </a:p>
          <a:p>
            <a:pPr algn="ctr"/>
            <a:r>
              <a:rPr lang="en-NZ" sz="2200" dirty="0"/>
              <a:t>Phone number </a:t>
            </a:r>
            <a:r>
              <a:rPr lang="en-NZ" sz="3200" b="1" dirty="0"/>
              <a:t>0800 802 908</a:t>
            </a:r>
          </a:p>
          <a:p>
            <a:pPr algn="ctr"/>
            <a:endParaRPr lang="en-NZ" sz="2200" dirty="0"/>
          </a:p>
          <a:p>
            <a:pPr marL="285750" indent="-285750">
              <a:buFont typeface="Arial" panose="020B0604020202020204" pitchFamily="34" charset="0"/>
              <a:buChar char="•"/>
            </a:pPr>
            <a:endParaRPr lang="en-NZ" dirty="0"/>
          </a:p>
          <a:p>
            <a:endParaRPr lang="en-NZ" dirty="0"/>
          </a:p>
        </p:txBody>
      </p:sp>
    </p:spTree>
    <p:extLst>
      <p:ext uri="{BB962C8B-B14F-4D97-AF65-F5344CB8AC3E}">
        <p14:creationId xmlns:p14="http://schemas.microsoft.com/office/powerpoint/2010/main" val="230491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59E9FA-EB95-427B-AD87-0DD66F358C3B}"/>
              </a:ext>
            </a:extLst>
          </p:cNvPr>
          <p:cNvSpPr txBox="1"/>
          <p:nvPr/>
        </p:nvSpPr>
        <p:spPr>
          <a:xfrm>
            <a:off x="2232936" y="4544"/>
            <a:ext cx="7851531" cy="923330"/>
          </a:xfrm>
          <a:prstGeom prst="rect">
            <a:avLst/>
          </a:prstGeom>
          <a:noFill/>
        </p:spPr>
        <p:txBody>
          <a:bodyPr wrap="square" rtlCol="0">
            <a:spAutoFit/>
          </a:bodyPr>
          <a:lstStyle/>
          <a:p>
            <a:pPr algn="ctr"/>
            <a:r>
              <a:rPr lang="en-NZ" sz="5400" b="1"/>
              <a:t>Class 4 Sector in NZ</a:t>
            </a:r>
          </a:p>
        </p:txBody>
      </p:sp>
      <p:sp>
        <p:nvSpPr>
          <p:cNvPr id="16" name="TextBox 15">
            <a:extLst>
              <a:ext uri="{FF2B5EF4-FFF2-40B4-BE49-F238E27FC236}">
                <a16:creationId xmlns:a16="http://schemas.microsoft.com/office/drawing/2014/main" id="{FC6C9C7E-2F7C-4173-BB0C-8957BA9D4E61}"/>
              </a:ext>
            </a:extLst>
          </p:cNvPr>
          <p:cNvSpPr txBox="1"/>
          <p:nvPr/>
        </p:nvSpPr>
        <p:spPr>
          <a:xfrm>
            <a:off x="7660432" y="86130"/>
            <a:ext cx="4236186" cy="7879080"/>
          </a:xfrm>
          <a:prstGeom prst="rect">
            <a:avLst/>
          </a:prstGeom>
          <a:noFill/>
        </p:spPr>
        <p:txBody>
          <a:bodyPr wrap="square" rtlCol="0">
            <a:spAutoFit/>
          </a:bodyPr>
          <a:lstStyle/>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Over 37 different societies run Class 4 gaming venues in NZ.</a:t>
            </a:r>
          </a:p>
          <a:p>
            <a:pPr marL="285750" indent="-285750">
              <a:buFont typeface="Arial" panose="020B0604020202020204" pitchFamily="34" charset="0"/>
              <a:buChar char="•"/>
            </a:pPr>
            <a:r>
              <a:rPr lang="en-GB" sz="2200" dirty="0"/>
              <a:t>All these societies operate differently, fund different things, have different interests, use different systems. </a:t>
            </a:r>
          </a:p>
          <a:p>
            <a:pPr marL="285750" indent="-285750">
              <a:buFont typeface="Arial" panose="020B0604020202020204" pitchFamily="34" charset="0"/>
              <a:buChar char="•"/>
            </a:pPr>
            <a:r>
              <a:rPr lang="en-GB" sz="2200" dirty="0"/>
              <a:t>Very advantageous to know what societies are in your area and the kinds of things they prefer to fund.</a:t>
            </a:r>
          </a:p>
          <a:p>
            <a:pPr marL="285750" indent="-285750">
              <a:buFont typeface="Arial" panose="020B0604020202020204" pitchFamily="34" charset="0"/>
              <a:buChar char="•"/>
            </a:pPr>
            <a:r>
              <a:rPr lang="en-GB" sz="2200" dirty="0"/>
              <a:t>Visit the DIA website to see what other Class 4 societies are out there.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NZ" sz="2200" dirty="0"/>
          </a:p>
        </p:txBody>
      </p:sp>
      <p:pic>
        <p:nvPicPr>
          <p:cNvPr id="6" name="Picture 5">
            <a:extLst>
              <a:ext uri="{FF2B5EF4-FFF2-40B4-BE49-F238E27FC236}">
                <a16:creationId xmlns:a16="http://schemas.microsoft.com/office/drawing/2014/main" id="{B662E7E7-D462-1421-C657-05AAD47234E6}"/>
              </a:ext>
            </a:extLst>
          </p:cNvPr>
          <p:cNvPicPr>
            <a:picLocks noChangeAspect="1"/>
          </p:cNvPicPr>
          <p:nvPr/>
        </p:nvPicPr>
        <p:blipFill>
          <a:blip r:embed="rId3"/>
          <a:stretch>
            <a:fillRect/>
          </a:stretch>
        </p:blipFill>
        <p:spPr>
          <a:xfrm>
            <a:off x="295382" y="1062721"/>
            <a:ext cx="6864225" cy="4104000"/>
          </a:xfrm>
          <a:prstGeom prst="rect">
            <a:avLst/>
          </a:prstGeom>
        </p:spPr>
      </p:pic>
      <p:sp>
        <p:nvSpPr>
          <p:cNvPr id="9" name="TextBox 8">
            <a:extLst>
              <a:ext uri="{FF2B5EF4-FFF2-40B4-BE49-F238E27FC236}">
                <a16:creationId xmlns:a16="http://schemas.microsoft.com/office/drawing/2014/main" id="{B09B288D-33DB-6FC8-4D52-B6080689A955}"/>
              </a:ext>
            </a:extLst>
          </p:cNvPr>
          <p:cNvSpPr txBox="1"/>
          <p:nvPr/>
        </p:nvSpPr>
        <p:spPr>
          <a:xfrm>
            <a:off x="407349" y="5377248"/>
            <a:ext cx="6464663" cy="646331"/>
          </a:xfrm>
          <a:prstGeom prst="rect">
            <a:avLst/>
          </a:prstGeom>
          <a:noFill/>
          <a:ln w="22225">
            <a:solidFill>
              <a:srgbClr val="FF0000"/>
            </a:solidFill>
          </a:ln>
        </p:spPr>
        <p:txBody>
          <a:bodyPr wrap="square">
            <a:spAutoFit/>
          </a:bodyPr>
          <a:lstStyle/>
          <a:p>
            <a:r>
              <a:rPr lang="en-NZ" dirty="0"/>
              <a:t>https://catalogue.data.govt.nz/dataset/gaming-machine-profits-gmp-dashboard/resource/60081bcd-f2ae-4b97-8a9f-fe449fa59969</a:t>
            </a:r>
          </a:p>
        </p:txBody>
      </p:sp>
      <p:pic>
        <p:nvPicPr>
          <p:cNvPr id="11" name="Picture 10">
            <a:extLst>
              <a:ext uri="{FF2B5EF4-FFF2-40B4-BE49-F238E27FC236}">
                <a16:creationId xmlns:a16="http://schemas.microsoft.com/office/drawing/2014/main" id="{6A821A56-501E-6B12-4A88-40941EE09289}"/>
              </a:ext>
            </a:extLst>
          </p:cNvPr>
          <p:cNvPicPr>
            <a:picLocks noChangeAspect="1"/>
          </p:cNvPicPr>
          <p:nvPr/>
        </p:nvPicPr>
        <p:blipFill>
          <a:blip r:embed="rId4"/>
          <a:stretch>
            <a:fillRect/>
          </a:stretch>
        </p:blipFill>
        <p:spPr>
          <a:xfrm>
            <a:off x="1144069" y="1578091"/>
            <a:ext cx="5166850" cy="1620000"/>
          </a:xfrm>
          <a:prstGeom prst="rect">
            <a:avLst/>
          </a:prstGeom>
          <a:ln>
            <a:solidFill>
              <a:srgbClr val="FF0000"/>
            </a:solidFill>
          </a:ln>
        </p:spPr>
      </p:pic>
    </p:spTree>
    <p:extLst>
      <p:ext uri="{BB962C8B-B14F-4D97-AF65-F5344CB8AC3E}">
        <p14:creationId xmlns:p14="http://schemas.microsoft.com/office/powerpoint/2010/main" val="297113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59E9FA-EB95-427B-AD87-0DD66F358C3B}"/>
              </a:ext>
            </a:extLst>
          </p:cNvPr>
          <p:cNvSpPr txBox="1"/>
          <p:nvPr/>
        </p:nvSpPr>
        <p:spPr>
          <a:xfrm>
            <a:off x="2013288" y="36893"/>
            <a:ext cx="7851531" cy="923330"/>
          </a:xfrm>
          <a:prstGeom prst="rect">
            <a:avLst/>
          </a:prstGeom>
          <a:noFill/>
        </p:spPr>
        <p:txBody>
          <a:bodyPr wrap="square" rtlCol="0">
            <a:spAutoFit/>
          </a:bodyPr>
          <a:lstStyle/>
          <a:p>
            <a:pPr algn="ctr"/>
            <a:r>
              <a:rPr lang="en-NZ" sz="5400" b="1"/>
              <a:t>Criteria For Funding</a:t>
            </a:r>
          </a:p>
        </p:txBody>
      </p:sp>
      <p:sp>
        <p:nvSpPr>
          <p:cNvPr id="3" name="TextBox 2">
            <a:extLst>
              <a:ext uri="{FF2B5EF4-FFF2-40B4-BE49-F238E27FC236}">
                <a16:creationId xmlns:a16="http://schemas.microsoft.com/office/drawing/2014/main" id="{60007AAF-CA05-4B56-8F9A-EFFC7E8497AB}"/>
              </a:ext>
            </a:extLst>
          </p:cNvPr>
          <p:cNvSpPr txBox="1"/>
          <p:nvPr/>
        </p:nvSpPr>
        <p:spPr>
          <a:xfrm>
            <a:off x="291222" y="909930"/>
            <a:ext cx="11766677" cy="5909310"/>
          </a:xfrm>
          <a:prstGeom prst="rect">
            <a:avLst/>
          </a:prstGeom>
          <a:noFill/>
        </p:spPr>
        <p:txBody>
          <a:bodyPr wrap="square" rtlCol="0">
            <a:spAutoFit/>
          </a:bodyPr>
          <a:lstStyle/>
          <a:p>
            <a:r>
              <a:rPr lang="en-NZ" sz="2000" dirty="0"/>
              <a:t>Please remember that the majority of rules and regulations are determined by the Gambling ACT.  But C4 societies do have a few of their own rules.</a:t>
            </a:r>
          </a:p>
          <a:p>
            <a:endParaRPr lang="en-NZ" sz="2000" dirty="0"/>
          </a:p>
          <a:p>
            <a:r>
              <a:rPr lang="en-NZ" sz="2000" b="1" u="sng" dirty="0"/>
              <a:t>The Lion Foundation/ Pub Charity Limited / New Zealand Community Trust  </a:t>
            </a:r>
          </a:p>
          <a:p>
            <a:endParaRPr lang="en-NZ" sz="2000" b="1" u="sng" dirty="0"/>
          </a:p>
          <a:p>
            <a:pPr marL="342900" indent="-342900">
              <a:buFont typeface="Arial" panose="020B0604020202020204" pitchFamily="34" charset="0"/>
              <a:buChar char="•"/>
            </a:pPr>
            <a:r>
              <a:rPr lang="en-NZ" sz="2000" dirty="0"/>
              <a:t>All grants can only be made for </a:t>
            </a:r>
            <a:r>
              <a:rPr lang="en-NZ" sz="2000" b="1" dirty="0"/>
              <a:t>Authorised Purposes</a:t>
            </a:r>
            <a:r>
              <a:rPr lang="en-NZ" sz="2000" dirty="0"/>
              <a:t>.</a:t>
            </a:r>
          </a:p>
          <a:p>
            <a:pPr marL="285750" indent="-285750">
              <a:buFont typeface="Arial" panose="020B0604020202020204" pitchFamily="34" charset="0"/>
              <a:buChar char="•"/>
            </a:pPr>
            <a:r>
              <a:rPr lang="en-NZ" sz="2000" dirty="0"/>
              <a:t> All return funds locally ( ie need to have venues in the area) . But do </a:t>
            </a:r>
            <a:r>
              <a:rPr lang="en-US" sz="2000" dirty="0"/>
              <a:t>apply and distribute funds generated   from one area into another area where it is considered that there is a community of interest between the two ( or more) areas</a:t>
            </a:r>
            <a:endParaRPr lang="en-NZ" sz="2000" dirty="0"/>
          </a:p>
          <a:p>
            <a:pPr marL="285750" indent="-285750">
              <a:buFont typeface="Arial" panose="020B0604020202020204" pitchFamily="34" charset="0"/>
              <a:buChar char="•"/>
            </a:pPr>
            <a:r>
              <a:rPr lang="en-NZ" sz="2000" dirty="0"/>
              <a:t>All fund </a:t>
            </a:r>
            <a:r>
              <a:rPr lang="en-NZ" sz="2000" u="sng" dirty="0"/>
              <a:t>correctly</a:t>
            </a:r>
            <a:r>
              <a:rPr lang="en-NZ" sz="2000" dirty="0"/>
              <a:t> incorporated organisations</a:t>
            </a:r>
          </a:p>
          <a:p>
            <a:pPr marL="285750" indent="-285750">
              <a:buFont typeface="Arial" panose="020B0604020202020204" pitchFamily="34" charset="0"/>
              <a:buChar char="•"/>
            </a:pPr>
            <a:r>
              <a:rPr lang="en-NZ" sz="2000" dirty="0"/>
              <a:t>Will not fund organisations who operate their own gaming machines</a:t>
            </a:r>
          </a:p>
          <a:p>
            <a:pPr marL="285750" indent="-285750">
              <a:buFont typeface="Arial" panose="020B0604020202020204" pitchFamily="34" charset="0"/>
              <a:buChar char="•"/>
            </a:pPr>
            <a:r>
              <a:rPr lang="en-NZ" sz="2000" dirty="0"/>
              <a:t>All require previous accountability reports to be finalised </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400" dirty="0"/>
              <a:t>Pub Charity – </a:t>
            </a:r>
            <a:r>
              <a:rPr lang="en-NZ" sz="2400" dirty="0">
                <a:solidFill>
                  <a:srgbClr val="FFC000"/>
                </a:solidFill>
                <a:hlinkClick r:id="rId3">
                  <a:extLst>
                    <a:ext uri="{A12FA001-AC4F-418D-AE19-62706E023703}">
                      <ahyp:hlinkClr xmlns:ahyp="http://schemas.microsoft.com/office/drawing/2018/hyperlinkcolor" val="tx"/>
                    </a:ext>
                  </a:extLst>
                </a:hlinkClick>
              </a:rPr>
              <a:t>https://www.pubcharitylimited.org.nz/assets/Documents/PCL-5054-Online-Donations-Criteria-and-licence_1-v2.0.pdf</a:t>
            </a:r>
            <a:endParaRPr lang="en-NZ" sz="2400" dirty="0">
              <a:solidFill>
                <a:srgbClr val="FFC000"/>
              </a:solidFill>
            </a:endParaRPr>
          </a:p>
          <a:p>
            <a:pPr marL="285750" indent="-285750">
              <a:buFont typeface="Arial" panose="020B0604020202020204" pitchFamily="34" charset="0"/>
              <a:buChar char="•"/>
            </a:pPr>
            <a:r>
              <a:rPr lang="en-NZ" sz="2400" dirty="0"/>
              <a:t>NZCT – </a:t>
            </a:r>
            <a:r>
              <a:rPr lang="en-NZ" sz="2400" dirty="0">
                <a:solidFill>
                  <a:srgbClr val="FFC000"/>
                </a:solidFill>
                <a:hlinkClick r:id="rId4">
                  <a:extLst>
                    <a:ext uri="{A12FA001-AC4F-418D-AE19-62706E023703}">
                      <ahyp:hlinkClr xmlns:ahyp="http://schemas.microsoft.com/office/drawing/2018/hyperlinkcolor" val="tx"/>
                    </a:ext>
                  </a:extLst>
                </a:hlinkClick>
              </a:rPr>
              <a:t>https://www.nzct.org.nz/faqs/#grants</a:t>
            </a:r>
            <a:endParaRPr lang="en-NZ" sz="2400" dirty="0">
              <a:solidFill>
                <a:srgbClr val="FFC000"/>
              </a:solidFill>
            </a:endParaRPr>
          </a:p>
          <a:p>
            <a:pPr marL="285750" indent="-285750">
              <a:buFont typeface="Arial" panose="020B0604020202020204" pitchFamily="34" charset="0"/>
              <a:buChar char="•"/>
            </a:pPr>
            <a:endParaRPr lang="en-NZ" sz="2400" dirty="0"/>
          </a:p>
          <a:p>
            <a:pPr marL="285750" indent="-285750">
              <a:buFont typeface="Arial" panose="020B0604020202020204" pitchFamily="34" charset="0"/>
              <a:buChar char="•"/>
            </a:pPr>
            <a:endParaRPr lang="en-NZ" sz="2200" dirty="0"/>
          </a:p>
        </p:txBody>
      </p:sp>
      <p:pic>
        <p:nvPicPr>
          <p:cNvPr id="4" name="Picture 3" descr="A picture containing text, clipart&#10;&#10;Description automatically generated">
            <a:extLst>
              <a:ext uri="{FF2B5EF4-FFF2-40B4-BE49-F238E27FC236}">
                <a16:creationId xmlns:a16="http://schemas.microsoft.com/office/drawing/2014/main" id="{2A8D53F1-4AEF-46F3-808E-A1C863314C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0519" y="6039676"/>
            <a:ext cx="2187325" cy="540000"/>
          </a:xfrm>
          <a:prstGeom prst="rect">
            <a:avLst/>
          </a:prstGeom>
        </p:spPr>
      </p:pic>
    </p:spTree>
    <p:extLst>
      <p:ext uri="{BB962C8B-B14F-4D97-AF65-F5344CB8AC3E}">
        <p14:creationId xmlns:p14="http://schemas.microsoft.com/office/powerpoint/2010/main" val="391655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B651C331-9D4F-4632-A04B-9A430898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1336" y="5980395"/>
            <a:ext cx="2187325" cy="540000"/>
          </a:xfrm>
          <a:prstGeom prst="rect">
            <a:avLst/>
          </a:prstGeom>
        </p:spPr>
      </p:pic>
      <p:sp>
        <p:nvSpPr>
          <p:cNvPr id="2" name="TextBox 1">
            <a:extLst>
              <a:ext uri="{FF2B5EF4-FFF2-40B4-BE49-F238E27FC236}">
                <a16:creationId xmlns:a16="http://schemas.microsoft.com/office/drawing/2014/main" id="{5559E9FA-EB95-427B-AD87-0DD66F358C3B}"/>
              </a:ext>
            </a:extLst>
          </p:cNvPr>
          <p:cNvSpPr txBox="1"/>
          <p:nvPr/>
        </p:nvSpPr>
        <p:spPr>
          <a:xfrm>
            <a:off x="1985856" y="26589"/>
            <a:ext cx="7851531" cy="923330"/>
          </a:xfrm>
          <a:prstGeom prst="rect">
            <a:avLst/>
          </a:prstGeom>
          <a:noFill/>
        </p:spPr>
        <p:txBody>
          <a:bodyPr wrap="square" rtlCol="0">
            <a:spAutoFit/>
          </a:bodyPr>
          <a:lstStyle/>
          <a:p>
            <a:pPr algn="ctr"/>
            <a:r>
              <a:rPr lang="en-NZ" sz="5400" b="1" dirty="0"/>
              <a:t>Criteria For Funding- TLF </a:t>
            </a:r>
          </a:p>
        </p:txBody>
      </p:sp>
      <p:sp>
        <p:nvSpPr>
          <p:cNvPr id="3" name="TextBox 2">
            <a:extLst>
              <a:ext uri="{FF2B5EF4-FFF2-40B4-BE49-F238E27FC236}">
                <a16:creationId xmlns:a16="http://schemas.microsoft.com/office/drawing/2014/main" id="{60007AAF-CA05-4B56-8F9A-EFFC7E8497AB}"/>
              </a:ext>
            </a:extLst>
          </p:cNvPr>
          <p:cNvSpPr txBox="1"/>
          <p:nvPr/>
        </p:nvSpPr>
        <p:spPr>
          <a:xfrm>
            <a:off x="457200" y="538653"/>
            <a:ext cx="11200649" cy="5047536"/>
          </a:xfrm>
          <a:prstGeom prst="rect">
            <a:avLst/>
          </a:prstGeom>
          <a:noFill/>
        </p:spPr>
        <p:txBody>
          <a:bodyPr wrap="square" rtlCol="0">
            <a:spAutoFit/>
          </a:bodyPr>
          <a:lstStyle/>
          <a:p>
            <a:endParaRPr lang="en-NZ" sz="2000" dirty="0"/>
          </a:p>
          <a:p>
            <a:endParaRPr lang="en-NZ" sz="2000" dirty="0"/>
          </a:p>
          <a:p>
            <a:r>
              <a:rPr lang="en-NZ" sz="2000" dirty="0"/>
              <a:t>TLF SPECIFIC POLICY </a:t>
            </a:r>
          </a:p>
          <a:p>
            <a:endParaRPr lang="en-NZ" sz="2000" dirty="0"/>
          </a:p>
          <a:p>
            <a:pPr marL="342900" indent="-342900">
              <a:buFont typeface="Arial" panose="020B0604020202020204" pitchFamily="34" charset="0"/>
              <a:buChar char="•"/>
            </a:pPr>
            <a:r>
              <a:rPr lang="en-NZ" sz="2000" dirty="0"/>
              <a:t>TLF is itself a Charitable Trust – must distribute for Charitable Purpose as well as Gambling Act. </a:t>
            </a:r>
          </a:p>
          <a:p>
            <a:pPr marL="285750" indent="-285750">
              <a:buFont typeface="Arial" panose="020B0604020202020204" pitchFamily="34" charset="0"/>
              <a:buChar char="•"/>
            </a:pPr>
            <a:r>
              <a:rPr lang="en-NZ" sz="2000" dirty="0"/>
              <a:t>Charitable Trust  - provide Charities Commission registration.  Trust Board can be incorporated in terms of Charitable Trust Act.</a:t>
            </a:r>
          </a:p>
          <a:p>
            <a:pPr marL="285750" indent="-285750">
              <a:buFont typeface="Arial" panose="020B0604020202020204" pitchFamily="34" charset="0"/>
              <a:buChar char="•"/>
            </a:pPr>
            <a:r>
              <a:rPr lang="en-NZ" sz="2000" dirty="0"/>
              <a:t>Incorporated Society – must be not for profit, must provide IRD income tax exemption as proof (schools exempt) .</a:t>
            </a:r>
          </a:p>
          <a:p>
            <a:pPr marL="285750" indent="-285750">
              <a:buFont typeface="Arial" panose="020B0604020202020204" pitchFamily="34" charset="0"/>
              <a:buChar char="•"/>
            </a:pPr>
            <a:r>
              <a:rPr lang="en-NZ" sz="2000" dirty="0"/>
              <a:t>Information about </a:t>
            </a:r>
            <a:r>
              <a:rPr lang="en-NZ" sz="2000" b="1" dirty="0"/>
              <a:t>Income </a:t>
            </a:r>
            <a:r>
              <a:rPr lang="en-NZ" sz="2000" b="1" dirty="0">
                <a:solidFill>
                  <a:srgbClr val="FF0000"/>
                </a:solidFill>
              </a:rPr>
              <a:t>Tax Exemptions </a:t>
            </a:r>
            <a:r>
              <a:rPr lang="en-NZ" sz="2000" dirty="0"/>
              <a:t>is available on our website.</a:t>
            </a:r>
          </a:p>
          <a:p>
            <a:pPr marL="285750" indent="-285750">
              <a:buFont typeface="Arial" panose="020B0604020202020204" pitchFamily="34" charset="0"/>
              <a:buChar char="•"/>
            </a:pPr>
            <a:r>
              <a:rPr lang="en-NZ" sz="2000" dirty="0"/>
              <a:t>Sport clubs should be affiliated to a regional body. We do sometimes talk to National body for advice.</a:t>
            </a:r>
          </a:p>
          <a:p>
            <a:pPr marL="285750" indent="-285750">
              <a:buFont typeface="Arial" panose="020B0604020202020204" pitchFamily="34" charset="0"/>
              <a:buChar char="•"/>
            </a:pPr>
            <a:r>
              <a:rPr lang="en-NZ" sz="2000" dirty="0"/>
              <a:t>One successful grant within a 12 month period. </a:t>
            </a:r>
          </a:p>
          <a:p>
            <a:pPr marL="285750" indent="-285750">
              <a:buFont typeface="Arial" panose="020B0604020202020204" pitchFamily="34" charset="0"/>
              <a:buChar char="•"/>
            </a:pPr>
            <a:r>
              <a:rPr lang="en-NZ" sz="2000" dirty="0"/>
              <a:t>Prefer that your organisation is within 5km’s of a Lion Foundation venue (usually).  We may sometimes relax this rule – make a call to a Grants Advisor.</a:t>
            </a:r>
          </a:p>
          <a:p>
            <a:pPr marL="285750" indent="-285750">
              <a:buFont typeface="Arial" panose="020B0604020202020204" pitchFamily="34" charset="0"/>
              <a:buChar char="•"/>
            </a:pPr>
            <a:r>
              <a:rPr lang="en-NZ" sz="2000" dirty="0"/>
              <a:t>The audit from your previous grant must be completed.</a:t>
            </a:r>
          </a:p>
          <a:p>
            <a:pPr marL="285750" indent="-285750">
              <a:buFont typeface="Arial" panose="020B0604020202020204" pitchFamily="34" charset="0"/>
              <a:buChar char="•"/>
            </a:pPr>
            <a:endParaRPr lang="en-NZ" sz="2200" dirty="0"/>
          </a:p>
        </p:txBody>
      </p:sp>
    </p:spTree>
    <p:extLst>
      <p:ext uri="{BB962C8B-B14F-4D97-AF65-F5344CB8AC3E}">
        <p14:creationId xmlns:p14="http://schemas.microsoft.com/office/powerpoint/2010/main" val="275489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F9DF85-1B0C-4180-ADF7-36F7E9CF8BD0}"/>
              </a:ext>
            </a:extLst>
          </p:cNvPr>
          <p:cNvSpPr txBox="1"/>
          <p:nvPr/>
        </p:nvSpPr>
        <p:spPr>
          <a:xfrm>
            <a:off x="2170234" y="124928"/>
            <a:ext cx="7851531" cy="923330"/>
          </a:xfrm>
          <a:prstGeom prst="rect">
            <a:avLst/>
          </a:prstGeom>
          <a:noFill/>
        </p:spPr>
        <p:txBody>
          <a:bodyPr wrap="square" rtlCol="0">
            <a:spAutoFit/>
          </a:bodyPr>
          <a:lstStyle/>
          <a:p>
            <a:pPr algn="ctr"/>
            <a:r>
              <a:rPr lang="en-NZ" sz="5400" b="1" dirty="0"/>
              <a:t>Key Funding Points- TLF </a:t>
            </a:r>
          </a:p>
        </p:txBody>
      </p:sp>
      <p:sp>
        <p:nvSpPr>
          <p:cNvPr id="6" name="TextBox 5">
            <a:extLst>
              <a:ext uri="{FF2B5EF4-FFF2-40B4-BE49-F238E27FC236}">
                <a16:creationId xmlns:a16="http://schemas.microsoft.com/office/drawing/2014/main" id="{AEC3A35A-6BF8-4B11-A32D-5ED383153E5A}"/>
              </a:ext>
            </a:extLst>
          </p:cNvPr>
          <p:cNvSpPr txBox="1"/>
          <p:nvPr/>
        </p:nvSpPr>
        <p:spPr>
          <a:xfrm>
            <a:off x="5057775" y="1153541"/>
            <a:ext cx="7134225" cy="5324535"/>
          </a:xfrm>
          <a:prstGeom prst="rect">
            <a:avLst/>
          </a:prstGeom>
          <a:noFill/>
        </p:spPr>
        <p:txBody>
          <a:bodyPr wrap="square" rtlCol="0">
            <a:spAutoFit/>
          </a:bodyPr>
          <a:lstStyle/>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All inclusive funder – TLF funds Sports, Education, Health, Arts/&amp; Culture.</a:t>
            </a:r>
          </a:p>
          <a:p>
            <a:pPr marL="285750" indent="-285750">
              <a:buFont typeface="Arial" panose="020B0604020202020204" pitchFamily="34" charset="0"/>
              <a:buChar char="•"/>
            </a:pPr>
            <a:r>
              <a:rPr lang="en-NZ" sz="2000" dirty="0"/>
              <a:t>TLF will be phasing out applications in paper form- apply online.</a:t>
            </a:r>
          </a:p>
          <a:p>
            <a:pPr marL="285750" indent="-285750">
              <a:buFont typeface="Arial" panose="020B0604020202020204" pitchFamily="34" charset="0"/>
              <a:buChar char="•"/>
            </a:pPr>
            <a:r>
              <a:rPr lang="en-NZ" sz="2000" dirty="0"/>
              <a:t>Applying online – please take a few minutes to read the </a:t>
            </a:r>
            <a:r>
              <a:rPr lang="en-NZ" sz="2000" b="1" dirty="0">
                <a:solidFill>
                  <a:srgbClr val="FF0000"/>
                </a:solidFill>
              </a:rPr>
              <a:t>Step by Step Guide</a:t>
            </a:r>
            <a:r>
              <a:rPr lang="en-NZ" sz="2000" dirty="0"/>
              <a:t> available on our website.  </a:t>
            </a:r>
          </a:p>
          <a:p>
            <a:pPr marL="285750" indent="-285750">
              <a:buFont typeface="Arial" panose="020B0604020202020204" pitchFamily="34" charset="0"/>
              <a:buChar char="•"/>
            </a:pPr>
            <a:r>
              <a:rPr lang="en-NZ" sz="2000" dirty="0"/>
              <a:t>Funding is distributed to areas where money generated – so it is important to know where the TLF venues are. </a:t>
            </a:r>
          </a:p>
          <a:p>
            <a:pPr marL="285750" indent="-285750">
              <a:buFont typeface="Arial" panose="020B0604020202020204" pitchFamily="34" charset="0"/>
              <a:buChar char="•"/>
            </a:pPr>
            <a:r>
              <a:rPr lang="en-NZ" sz="2000" dirty="0"/>
              <a:t>To find a TLF venue – use the tool provided on our website - </a:t>
            </a:r>
            <a:r>
              <a:rPr lang="en-NZ" sz="2000" dirty="0">
                <a:solidFill>
                  <a:srgbClr val="FF0000"/>
                </a:solidFill>
                <a:hlinkClick r:id="rId3">
                  <a:extLst>
                    <a:ext uri="{A12FA001-AC4F-418D-AE19-62706E023703}">
                      <ahyp:hlinkClr xmlns:ahyp="http://schemas.microsoft.com/office/drawing/2018/hyperlinkcolor" val="tx"/>
                    </a:ext>
                  </a:extLst>
                </a:hlinkClick>
              </a:rPr>
              <a:t>https://lionfoundation.nz/venues/</a:t>
            </a:r>
            <a:r>
              <a:rPr lang="en-NZ" sz="2000" dirty="0">
                <a:solidFill>
                  <a:srgbClr val="FF0000"/>
                </a:solidFill>
              </a:rPr>
              <a:t> </a:t>
            </a:r>
            <a:endParaRPr lang="en-NZ" sz="2000" dirty="0"/>
          </a:p>
          <a:p>
            <a:pPr marL="285750" indent="-285750">
              <a:buFont typeface="Arial" panose="020B0604020202020204" pitchFamily="34" charset="0"/>
              <a:buChar char="•"/>
            </a:pPr>
            <a:r>
              <a:rPr lang="en-NZ" sz="2000" dirty="0"/>
              <a:t>If there is no TLF venue in the area in which you operate – it is unlikely that a grant will be approved.  </a:t>
            </a:r>
          </a:p>
          <a:p>
            <a:pPr marL="285750" indent="-285750">
              <a:buFont typeface="Arial" panose="020B0604020202020204" pitchFamily="34" charset="0"/>
              <a:buChar char="•"/>
            </a:pPr>
            <a:r>
              <a:rPr lang="en-NZ" sz="2000" dirty="0"/>
              <a:t>Research is key to success</a:t>
            </a:r>
          </a:p>
          <a:p>
            <a:pPr marL="285750" indent="-285750">
              <a:buFont typeface="Arial" panose="020B0604020202020204" pitchFamily="34" charset="0"/>
              <a:buChar char="•"/>
            </a:pPr>
            <a:endParaRPr lang="en-NZ" sz="2000" dirty="0"/>
          </a:p>
          <a:p>
            <a:endParaRPr lang="en-NZ" sz="2000" dirty="0"/>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endParaRPr lang="en-NZ" sz="2000" dirty="0"/>
          </a:p>
        </p:txBody>
      </p:sp>
      <p:pic>
        <p:nvPicPr>
          <p:cNvPr id="7" name="Picture 6">
            <a:extLst>
              <a:ext uri="{FF2B5EF4-FFF2-40B4-BE49-F238E27FC236}">
                <a16:creationId xmlns:a16="http://schemas.microsoft.com/office/drawing/2014/main" id="{A1A53C7D-F51F-F7E7-4545-D8DEF70032E7}"/>
              </a:ext>
            </a:extLst>
          </p:cNvPr>
          <p:cNvPicPr>
            <a:picLocks noChangeAspect="1"/>
          </p:cNvPicPr>
          <p:nvPr/>
        </p:nvPicPr>
        <p:blipFill>
          <a:blip r:embed="rId4"/>
          <a:stretch>
            <a:fillRect/>
          </a:stretch>
        </p:blipFill>
        <p:spPr>
          <a:xfrm>
            <a:off x="287385" y="899808"/>
            <a:ext cx="3224732" cy="2916000"/>
          </a:xfrm>
          <a:prstGeom prst="rect">
            <a:avLst/>
          </a:prstGeom>
          <a:ln w="22225">
            <a:solidFill>
              <a:srgbClr val="FF0000"/>
            </a:solidFill>
          </a:ln>
        </p:spPr>
      </p:pic>
      <p:pic>
        <p:nvPicPr>
          <p:cNvPr id="8" name="Picture 7">
            <a:extLst>
              <a:ext uri="{FF2B5EF4-FFF2-40B4-BE49-F238E27FC236}">
                <a16:creationId xmlns:a16="http://schemas.microsoft.com/office/drawing/2014/main" id="{AA73E3D0-4C9B-561B-303A-F845EF36CDC2}"/>
              </a:ext>
            </a:extLst>
          </p:cNvPr>
          <p:cNvPicPr>
            <a:picLocks noChangeAspect="1"/>
          </p:cNvPicPr>
          <p:nvPr/>
        </p:nvPicPr>
        <p:blipFill>
          <a:blip r:embed="rId5"/>
          <a:stretch>
            <a:fillRect/>
          </a:stretch>
        </p:blipFill>
        <p:spPr>
          <a:xfrm>
            <a:off x="1773719" y="3742076"/>
            <a:ext cx="3284056" cy="2736000"/>
          </a:xfrm>
          <a:prstGeom prst="rect">
            <a:avLst/>
          </a:prstGeom>
          <a:ln>
            <a:solidFill>
              <a:srgbClr val="FF0000"/>
            </a:solidFill>
          </a:ln>
        </p:spPr>
      </p:pic>
      <p:pic>
        <p:nvPicPr>
          <p:cNvPr id="9" name="Picture 8" descr="A picture containing text, clipart&#10;&#10;Description automatically generated">
            <a:extLst>
              <a:ext uri="{FF2B5EF4-FFF2-40B4-BE49-F238E27FC236}">
                <a16:creationId xmlns:a16="http://schemas.microsoft.com/office/drawing/2014/main" id="{C81A1DC3-A5C9-1B6E-9851-73B84E5EC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1210" y="5938076"/>
            <a:ext cx="2187325" cy="540000"/>
          </a:xfrm>
          <a:prstGeom prst="rect">
            <a:avLst/>
          </a:prstGeom>
        </p:spPr>
      </p:pic>
    </p:spTree>
    <p:extLst>
      <p:ext uri="{BB962C8B-B14F-4D97-AF65-F5344CB8AC3E}">
        <p14:creationId xmlns:p14="http://schemas.microsoft.com/office/powerpoint/2010/main" val="202660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F9DF85-1B0C-4180-ADF7-36F7E9CF8BD0}"/>
              </a:ext>
            </a:extLst>
          </p:cNvPr>
          <p:cNvSpPr txBox="1"/>
          <p:nvPr/>
        </p:nvSpPr>
        <p:spPr>
          <a:xfrm>
            <a:off x="2170234" y="124928"/>
            <a:ext cx="7851531" cy="923330"/>
          </a:xfrm>
          <a:prstGeom prst="rect">
            <a:avLst/>
          </a:prstGeom>
          <a:noFill/>
        </p:spPr>
        <p:txBody>
          <a:bodyPr wrap="square" rtlCol="0">
            <a:spAutoFit/>
          </a:bodyPr>
          <a:lstStyle/>
          <a:p>
            <a:pPr algn="ctr"/>
            <a:r>
              <a:rPr lang="en-NZ" sz="5400" b="1" dirty="0"/>
              <a:t>Key Funding Points- TLF </a:t>
            </a:r>
          </a:p>
        </p:txBody>
      </p:sp>
      <p:sp>
        <p:nvSpPr>
          <p:cNvPr id="6" name="TextBox 5">
            <a:extLst>
              <a:ext uri="{FF2B5EF4-FFF2-40B4-BE49-F238E27FC236}">
                <a16:creationId xmlns:a16="http://schemas.microsoft.com/office/drawing/2014/main" id="{AEC3A35A-6BF8-4B11-A32D-5ED383153E5A}"/>
              </a:ext>
            </a:extLst>
          </p:cNvPr>
          <p:cNvSpPr txBox="1"/>
          <p:nvPr/>
        </p:nvSpPr>
        <p:spPr>
          <a:xfrm>
            <a:off x="200199" y="598600"/>
            <a:ext cx="11598332" cy="4708981"/>
          </a:xfrm>
          <a:prstGeom prst="rect">
            <a:avLst/>
          </a:prstGeom>
          <a:noFill/>
        </p:spPr>
        <p:txBody>
          <a:bodyPr wrap="square" rtlCol="0">
            <a:spAutoFit/>
          </a:bodyPr>
          <a:lstStyle/>
          <a:p>
            <a:pPr marL="285750" indent="-28575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a:t>Provide all information. Applications missing info will be delayed or possibly declined. If in doubt, or if you need assistance – please contact the relevant grants advisor.  </a:t>
            </a:r>
          </a:p>
          <a:p>
            <a:pPr marL="342900" indent="-342900">
              <a:buFont typeface="Arial" panose="020B0604020202020204" pitchFamily="34" charset="0"/>
              <a:buChar char="•"/>
            </a:pPr>
            <a:r>
              <a:rPr lang="en-NZ" sz="2000" dirty="0"/>
              <a:t>Grant applications take a lot of work – so keep it simple for yourself.  Apply for things that are easy to prove and easy to satisfy audit/accountability requirements.   Not all funding has to have a “wow” factor.</a:t>
            </a:r>
          </a:p>
          <a:p>
            <a:pPr marL="342900" indent="-342900">
              <a:buFont typeface="Arial" panose="020B0604020202020204" pitchFamily="34" charset="0"/>
              <a:buChar char="•"/>
            </a:pPr>
            <a:r>
              <a:rPr lang="en-NZ" sz="2000" b="1" dirty="0"/>
              <a:t>Quotes </a:t>
            </a:r>
            <a:r>
              <a:rPr lang="en-NZ" sz="2000" dirty="0"/>
              <a:t>-  Internal budgets and estimates of costs are not accepted . Genuine quotes must be provided - two competitive quotes are usually required. If unable to provide two quotes, provide a genuine reason. </a:t>
            </a:r>
          </a:p>
          <a:p>
            <a:pPr marL="342900" indent="-342900">
              <a:buFont typeface="Arial" panose="020B0604020202020204" pitchFamily="34" charset="0"/>
              <a:buChar char="•"/>
            </a:pPr>
            <a:r>
              <a:rPr lang="en-NZ" sz="2000" dirty="0"/>
              <a:t>Quotes must be addressed to the organisation applying for funds. They must be dated. Address of vendor should be clearly ascertainable.</a:t>
            </a:r>
          </a:p>
          <a:p>
            <a:pPr marL="342900" indent="-342900">
              <a:buFont typeface="Arial" panose="020B0604020202020204" pitchFamily="34" charset="0"/>
              <a:buChar char="•"/>
            </a:pPr>
            <a:r>
              <a:rPr lang="en-NZ" sz="2000" dirty="0"/>
              <a:t>Be aware that quotes and costs will be verified. </a:t>
            </a:r>
          </a:p>
          <a:p>
            <a:pPr marL="342900" indent="-342900">
              <a:buFont typeface="Arial" panose="020B0604020202020204" pitchFamily="34" charset="0"/>
              <a:buChar char="•"/>
            </a:pPr>
            <a:r>
              <a:rPr lang="en-NZ" sz="2000" dirty="0"/>
              <a:t>When applying for </a:t>
            </a:r>
            <a:r>
              <a:rPr lang="en-NZ" sz="2000" b="1" dirty="0"/>
              <a:t>salaries/wages </a:t>
            </a:r>
            <a:r>
              <a:rPr lang="en-NZ" sz="2000" dirty="0"/>
              <a:t>– please consider Privacy Act implications.  Obtain express permission to share the Employment Contract in support of your application. TLF will assume that you have consent.</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endParaRPr lang="en-NZ" sz="2000" dirty="0"/>
          </a:p>
        </p:txBody>
      </p:sp>
      <p:pic>
        <p:nvPicPr>
          <p:cNvPr id="8" name="Picture 7" descr="A picture containing text, clipart&#10;&#10;Description automatically generated">
            <a:extLst>
              <a:ext uri="{FF2B5EF4-FFF2-40B4-BE49-F238E27FC236}">
                <a16:creationId xmlns:a16="http://schemas.microsoft.com/office/drawing/2014/main" id="{828FD782-7C7C-4CDE-FE97-553B55EAB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170" y="5628271"/>
            <a:ext cx="3937189" cy="972000"/>
          </a:xfrm>
          <a:prstGeom prst="rect">
            <a:avLst/>
          </a:prstGeom>
        </p:spPr>
      </p:pic>
      <p:pic>
        <p:nvPicPr>
          <p:cNvPr id="3" name="Picture 2">
            <a:extLst>
              <a:ext uri="{FF2B5EF4-FFF2-40B4-BE49-F238E27FC236}">
                <a16:creationId xmlns:a16="http://schemas.microsoft.com/office/drawing/2014/main" id="{8DD33C94-5760-4396-32C7-5737DBA2F2B5}"/>
              </a:ext>
            </a:extLst>
          </p:cNvPr>
          <p:cNvPicPr>
            <a:picLocks noChangeAspect="1"/>
          </p:cNvPicPr>
          <p:nvPr/>
        </p:nvPicPr>
        <p:blipFill>
          <a:blip r:embed="rId4"/>
          <a:stretch>
            <a:fillRect/>
          </a:stretch>
        </p:blipFill>
        <p:spPr>
          <a:xfrm>
            <a:off x="1879370" y="4645072"/>
            <a:ext cx="4304093" cy="2088000"/>
          </a:xfrm>
          <a:prstGeom prst="rect">
            <a:avLst/>
          </a:prstGeom>
          <a:ln w="25400">
            <a:solidFill>
              <a:srgbClr val="FF0000"/>
            </a:solidFill>
          </a:ln>
        </p:spPr>
      </p:pic>
    </p:spTree>
    <p:extLst>
      <p:ext uri="{BB962C8B-B14F-4D97-AF65-F5344CB8AC3E}">
        <p14:creationId xmlns:p14="http://schemas.microsoft.com/office/powerpoint/2010/main" val="328885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F9DF85-1B0C-4180-ADF7-36F7E9CF8BD0}"/>
              </a:ext>
            </a:extLst>
          </p:cNvPr>
          <p:cNvSpPr txBox="1"/>
          <p:nvPr/>
        </p:nvSpPr>
        <p:spPr>
          <a:xfrm>
            <a:off x="2170234" y="124928"/>
            <a:ext cx="7851531" cy="923330"/>
          </a:xfrm>
          <a:prstGeom prst="rect">
            <a:avLst/>
          </a:prstGeom>
          <a:noFill/>
        </p:spPr>
        <p:txBody>
          <a:bodyPr wrap="square" rtlCol="0">
            <a:spAutoFit/>
          </a:bodyPr>
          <a:lstStyle/>
          <a:p>
            <a:pPr algn="ctr"/>
            <a:r>
              <a:rPr lang="en-NZ" sz="5400" b="1"/>
              <a:t>Key Funding Points</a:t>
            </a:r>
          </a:p>
        </p:txBody>
      </p:sp>
      <p:sp>
        <p:nvSpPr>
          <p:cNvPr id="6" name="TextBox 5">
            <a:extLst>
              <a:ext uri="{FF2B5EF4-FFF2-40B4-BE49-F238E27FC236}">
                <a16:creationId xmlns:a16="http://schemas.microsoft.com/office/drawing/2014/main" id="{AEC3A35A-6BF8-4B11-A32D-5ED383153E5A}"/>
              </a:ext>
            </a:extLst>
          </p:cNvPr>
          <p:cNvSpPr txBox="1"/>
          <p:nvPr/>
        </p:nvSpPr>
        <p:spPr>
          <a:xfrm>
            <a:off x="266701" y="1048259"/>
            <a:ext cx="11925300" cy="4708981"/>
          </a:xfrm>
          <a:prstGeom prst="rect">
            <a:avLst/>
          </a:prstGeom>
          <a:noFill/>
        </p:spPr>
        <p:txBody>
          <a:bodyPr wrap="square" rtlCol="0">
            <a:spAutoFit/>
          </a:bodyPr>
          <a:lstStyle/>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All grants can only be made for </a:t>
            </a:r>
            <a:r>
              <a:rPr lang="en-NZ" sz="2000" b="1" u="sng" dirty="0"/>
              <a:t>Authorised Purposes</a:t>
            </a:r>
            <a:r>
              <a:rPr lang="en-NZ" sz="2000" dirty="0"/>
              <a:t>. </a:t>
            </a:r>
          </a:p>
          <a:p>
            <a:pPr marL="285750" indent="-285750">
              <a:buFont typeface="Arial" panose="020B0604020202020204" pitchFamily="34" charset="0"/>
              <a:buChar char="•"/>
            </a:pPr>
            <a:r>
              <a:rPr lang="en-NZ" sz="2000" dirty="0"/>
              <a:t>Grants distributed must be used for the specific purpose it was applied for AND approved.  This question below is therefore quite important and assists the Grant advisors in determining whether or not the purpose is an Authorised Purpose :</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Once a grant has been approved, it is very rare that Authorised Purpose can be amended. If you have asked TLF to amend the Authorised purpose and we are able to do this - </a:t>
            </a:r>
            <a:r>
              <a:rPr lang="en-NZ" sz="2000" u="sng" dirty="0"/>
              <a:t>please insist on a confirmatory email</a:t>
            </a:r>
            <a:r>
              <a:rPr lang="en-NZ" sz="2000" dirty="0">
                <a:sym typeface="Wingdings" panose="05000000000000000000" pitchFamily="2" charset="2"/>
              </a:rPr>
              <a:t>.  </a:t>
            </a:r>
          </a:p>
          <a:p>
            <a:pPr marL="285750" indent="-285750">
              <a:buFont typeface="Arial" panose="020B0604020202020204" pitchFamily="34" charset="0"/>
              <a:buChar char="•"/>
            </a:pPr>
            <a:r>
              <a:rPr lang="en-NZ" sz="2000" dirty="0"/>
              <a:t>Unauthorised spending of grant funding will result in a request for a refund of said monies. </a:t>
            </a:r>
          </a:p>
          <a:p>
            <a:pPr marL="285750" indent="-285750">
              <a:buFont typeface="Arial" panose="020B0604020202020204" pitchFamily="34" charset="0"/>
              <a:buChar char="•"/>
            </a:pPr>
            <a:r>
              <a:rPr lang="en-NZ" sz="2000" b="1" dirty="0"/>
              <a:t>Audit - </a:t>
            </a:r>
            <a:r>
              <a:rPr lang="en-NZ" sz="2000" dirty="0"/>
              <a:t>Adhere to the audit timeframe – this is determined by the grants advisor when assessing your grant. If you encounter timing problems – communicate sooner rather than later.  Insist on an email if we agree to change timeframes </a:t>
            </a:r>
            <a:r>
              <a:rPr lang="en-NZ" sz="2000" dirty="0">
                <a:sym typeface="Wingdings" panose="05000000000000000000" pitchFamily="2" charset="2"/>
              </a:rPr>
              <a:t>.</a:t>
            </a:r>
            <a:endParaRPr lang="en-NZ" sz="2000" dirty="0"/>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endParaRPr lang="en-NZ" sz="2000" dirty="0"/>
          </a:p>
        </p:txBody>
      </p:sp>
      <p:pic>
        <p:nvPicPr>
          <p:cNvPr id="8" name="Picture 7" descr="A picture containing text, clipart&#10;&#10;Description automatically generated">
            <a:extLst>
              <a:ext uri="{FF2B5EF4-FFF2-40B4-BE49-F238E27FC236}">
                <a16:creationId xmlns:a16="http://schemas.microsoft.com/office/drawing/2014/main" id="{828FD782-7C7C-4CDE-FE97-553B55EAB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406" y="5988489"/>
            <a:ext cx="2187325" cy="540000"/>
          </a:xfrm>
          <a:prstGeom prst="rect">
            <a:avLst/>
          </a:prstGeom>
        </p:spPr>
      </p:pic>
      <p:pic>
        <p:nvPicPr>
          <p:cNvPr id="3" name="Picture 2">
            <a:extLst>
              <a:ext uri="{FF2B5EF4-FFF2-40B4-BE49-F238E27FC236}">
                <a16:creationId xmlns:a16="http://schemas.microsoft.com/office/drawing/2014/main" id="{16966D15-FB6D-36CF-AF6A-669DE108F5AF}"/>
              </a:ext>
            </a:extLst>
          </p:cNvPr>
          <p:cNvPicPr>
            <a:picLocks noChangeAspect="1"/>
          </p:cNvPicPr>
          <p:nvPr/>
        </p:nvPicPr>
        <p:blipFill>
          <a:blip r:embed="rId4"/>
          <a:stretch>
            <a:fillRect/>
          </a:stretch>
        </p:blipFill>
        <p:spPr>
          <a:xfrm>
            <a:off x="890714" y="2724149"/>
            <a:ext cx="6377602" cy="432000"/>
          </a:xfrm>
          <a:prstGeom prst="rect">
            <a:avLst/>
          </a:prstGeom>
        </p:spPr>
      </p:pic>
    </p:spTree>
    <p:extLst>
      <p:ext uri="{BB962C8B-B14F-4D97-AF65-F5344CB8AC3E}">
        <p14:creationId xmlns:p14="http://schemas.microsoft.com/office/powerpoint/2010/main" val="11786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F9DF85-1B0C-4180-ADF7-36F7E9CF8BD0}"/>
              </a:ext>
            </a:extLst>
          </p:cNvPr>
          <p:cNvSpPr txBox="1"/>
          <p:nvPr/>
        </p:nvSpPr>
        <p:spPr>
          <a:xfrm>
            <a:off x="2170234" y="124928"/>
            <a:ext cx="7851531" cy="923330"/>
          </a:xfrm>
          <a:prstGeom prst="rect">
            <a:avLst/>
          </a:prstGeom>
          <a:noFill/>
        </p:spPr>
        <p:txBody>
          <a:bodyPr wrap="square" rtlCol="0">
            <a:spAutoFit/>
          </a:bodyPr>
          <a:lstStyle/>
          <a:p>
            <a:pPr algn="ctr"/>
            <a:r>
              <a:rPr lang="en-NZ" sz="5400" b="1" dirty="0"/>
              <a:t>Key Funding Points- TLF </a:t>
            </a:r>
          </a:p>
        </p:txBody>
      </p:sp>
      <p:sp>
        <p:nvSpPr>
          <p:cNvPr id="6" name="TextBox 5">
            <a:extLst>
              <a:ext uri="{FF2B5EF4-FFF2-40B4-BE49-F238E27FC236}">
                <a16:creationId xmlns:a16="http://schemas.microsoft.com/office/drawing/2014/main" id="{AEC3A35A-6BF8-4B11-A32D-5ED383153E5A}"/>
              </a:ext>
            </a:extLst>
          </p:cNvPr>
          <p:cNvSpPr txBox="1"/>
          <p:nvPr/>
        </p:nvSpPr>
        <p:spPr>
          <a:xfrm>
            <a:off x="266701" y="1048259"/>
            <a:ext cx="11925300" cy="4093428"/>
          </a:xfrm>
          <a:prstGeom prst="rect">
            <a:avLst/>
          </a:prstGeom>
          <a:noFill/>
        </p:spPr>
        <p:txBody>
          <a:bodyPr wrap="square" rtlCol="0">
            <a:spAutoFit/>
          </a:bodyPr>
          <a:lstStyle/>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If your project requires resource or building consent – please don’t apply until these are approved and in hand.</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There are no “cut off dates” – but please allow at least 8-10 weeks from start to finish.  </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There is no “magical amount” that you can apply for.  Try not to rely on a grant from TLF. Funding decisions take a variety of factors into account –	</a:t>
            </a:r>
          </a:p>
          <a:p>
            <a:r>
              <a:rPr lang="en-NZ" sz="2000" dirty="0"/>
              <a:t>	- What other grants are there and how many pieces can the pie be cut into</a:t>
            </a:r>
          </a:p>
          <a:p>
            <a:r>
              <a:rPr lang="en-NZ" sz="2000" dirty="0"/>
              <a:t>	- How much money is available  (we cannot distribute more than we have available)</a:t>
            </a:r>
          </a:p>
          <a:p>
            <a:r>
              <a:rPr lang="en-NZ" sz="2000" dirty="0"/>
              <a:t>	- Community benefit </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If you are a first-time applicant – it will pay to reach out to the team to discuss your organisation, the grant application process and the do’s and don’ts.  There are certain things that cannot be funded – do your research </a:t>
            </a:r>
          </a:p>
        </p:txBody>
      </p:sp>
      <p:pic>
        <p:nvPicPr>
          <p:cNvPr id="8" name="Picture 7" descr="A picture containing text, clipart&#10;&#10;Description automatically generated">
            <a:extLst>
              <a:ext uri="{FF2B5EF4-FFF2-40B4-BE49-F238E27FC236}">
                <a16:creationId xmlns:a16="http://schemas.microsoft.com/office/drawing/2014/main" id="{828FD782-7C7C-4CDE-FE97-553B55EAB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025" y="5933071"/>
            <a:ext cx="2187325" cy="540000"/>
          </a:xfrm>
          <a:prstGeom prst="rect">
            <a:avLst/>
          </a:prstGeom>
        </p:spPr>
      </p:pic>
    </p:spTree>
    <p:extLst>
      <p:ext uri="{BB962C8B-B14F-4D97-AF65-F5344CB8AC3E}">
        <p14:creationId xmlns:p14="http://schemas.microsoft.com/office/powerpoint/2010/main" val="220900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08638-28D3-4D20-83F3-B906980E3418}"/>
              </a:ext>
            </a:extLst>
          </p:cNvPr>
          <p:cNvSpPr txBox="1"/>
          <p:nvPr/>
        </p:nvSpPr>
        <p:spPr>
          <a:xfrm>
            <a:off x="2087215" y="77390"/>
            <a:ext cx="7851531" cy="923330"/>
          </a:xfrm>
          <a:prstGeom prst="rect">
            <a:avLst/>
          </a:prstGeom>
          <a:noFill/>
        </p:spPr>
        <p:txBody>
          <a:bodyPr wrap="square" rtlCol="0">
            <a:spAutoFit/>
          </a:bodyPr>
          <a:lstStyle/>
          <a:p>
            <a:pPr algn="ctr"/>
            <a:r>
              <a:rPr lang="en-NZ" sz="5400" b="1" dirty="0"/>
              <a:t>What We Need – TLF </a:t>
            </a:r>
          </a:p>
        </p:txBody>
      </p:sp>
      <p:sp>
        <p:nvSpPr>
          <p:cNvPr id="6" name="TextBox 5">
            <a:extLst>
              <a:ext uri="{FF2B5EF4-FFF2-40B4-BE49-F238E27FC236}">
                <a16:creationId xmlns:a16="http://schemas.microsoft.com/office/drawing/2014/main" id="{1FC4D100-9C6E-4F45-94A5-B956B54FA697}"/>
              </a:ext>
            </a:extLst>
          </p:cNvPr>
          <p:cNvSpPr txBox="1"/>
          <p:nvPr/>
        </p:nvSpPr>
        <p:spPr>
          <a:xfrm>
            <a:off x="3699165" y="843927"/>
            <a:ext cx="7478828" cy="2739211"/>
          </a:xfrm>
          <a:prstGeom prst="rect">
            <a:avLst/>
          </a:prstGeom>
          <a:noFill/>
        </p:spPr>
        <p:txBody>
          <a:bodyPr wrap="square" rtlCol="0">
            <a:spAutoFit/>
          </a:bodyPr>
          <a:lstStyle/>
          <a:p>
            <a:endParaRPr lang="en-NZ" dirty="0">
              <a:solidFill>
                <a:srgbClr val="FF0000"/>
              </a:solidFill>
            </a:endParaRPr>
          </a:p>
          <a:p>
            <a:endParaRPr lang="en-NZ" dirty="0">
              <a:solidFill>
                <a:srgbClr val="FF0000"/>
              </a:solidFill>
            </a:endParaRPr>
          </a:p>
          <a:p>
            <a:r>
              <a:rPr lang="en-NZ" sz="2000" dirty="0"/>
              <a:t>Checklist on Website </a:t>
            </a:r>
          </a:p>
          <a:p>
            <a:endParaRPr lang="en-NZ" sz="2000" dirty="0"/>
          </a:p>
          <a:p>
            <a:r>
              <a:rPr lang="en-NZ" sz="2000" dirty="0"/>
              <a:t>Allow 8 – 10 weeks for a decision</a:t>
            </a:r>
          </a:p>
          <a:p>
            <a:endParaRPr lang="en-NZ" dirty="0">
              <a:solidFill>
                <a:srgbClr val="FF0000"/>
              </a:solidFill>
            </a:endParaRPr>
          </a:p>
          <a:p>
            <a:r>
              <a:rPr lang="en-NZ" dirty="0">
                <a:solidFill>
                  <a:srgbClr val="FF0000"/>
                </a:solidFill>
              </a:rPr>
              <a:t>We can receive up to 500 applications in a month – Ensure that your paperwork is correct. </a:t>
            </a:r>
          </a:p>
          <a:p>
            <a:pPr marL="457200" indent="-457200">
              <a:buAutoNum type="arabicPeriod"/>
            </a:pPr>
            <a:endParaRPr lang="en-NZ" sz="2200" dirty="0"/>
          </a:p>
        </p:txBody>
      </p:sp>
      <p:pic>
        <p:nvPicPr>
          <p:cNvPr id="2" name="Picture 1" descr="A picture containing text, clipart&#10;&#10;Description automatically generated">
            <a:extLst>
              <a:ext uri="{FF2B5EF4-FFF2-40B4-BE49-F238E27FC236}">
                <a16:creationId xmlns:a16="http://schemas.microsoft.com/office/drawing/2014/main" id="{11DBA035-B409-1A11-E0FF-3014E9683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983" y="6141277"/>
            <a:ext cx="2187325" cy="540000"/>
          </a:xfrm>
          <a:prstGeom prst="rect">
            <a:avLst/>
          </a:prstGeom>
        </p:spPr>
      </p:pic>
      <p:pic>
        <p:nvPicPr>
          <p:cNvPr id="8" name="Picture 7">
            <a:extLst>
              <a:ext uri="{FF2B5EF4-FFF2-40B4-BE49-F238E27FC236}">
                <a16:creationId xmlns:a16="http://schemas.microsoft.com/office/drawing/2014/main" id="{CEAF2DA7-A9A4-B2B5-C425-548140BA8AD6}"/>
              </a:ext>
            </a:extLst>
          </p:cNvPr>
          <p:cNvPicPr>
            <a:picLocks noChangeAspect="1"/>
          </p:cNvPicPr>
          <p:nvPr/>
        </p:nvPicPr>
        <p:blipFill>
          <a:blip r:embed="rId3"/>
          <a:stretch>
            <a:fillRect/>
          </a:stretch>
        </p:blipFill>
        <p:spPr>
          <a:xfrm>
            <a:off x="427468" y="800999"/>
            <a:ext cx="2857694" cy="5580000"/>
          </a:xfrm>
          <a:prstGeom prst="rect">
            <a:avLst/>
          </a:prstGeom>
          <a:ln w="19050">
            <a:solidFill>
              <a:srgbClr val="FF0000"/>
            </a:solidFill>
          </a:ln>
        </p:spPr>
      </p:pic>
    </p:spTree>
    <p:extLst>
      <p:ext uri="{BB962C8B-B14F-4D97-AF65-F5344CB8AC3E}">
        <p14:creationId xmlns:p14="http://schemas.microsoft.com/office/powerpoint/2010/main" val="1746015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0E97B66CAD844900E0DEBC9DFC9E6" ma:contentTypeVersion="22" ma:contentTypeDescription="Create a new document." ma:contentTypeScope="" ma:versionID="975d3b7bf6f11bc22f977c843f0f566f">
  <xsd:schema xmlns:xsd="http://www.w3.org/2001/XMLSchema" xmlns:xs="http://www.w3.org/2001/XMLSchema" xmlns:p="http://schemas.microsoft.com/office/2006/metadata/properties" xmlns:ns2="64c58bf4-8b06-4937-a927-632a95e3494c" xmlns:ns3="eb96529e-2f6c-45ff-b288-82ce7ef868b1" targetNamespace="http://schemas.microsoft.com/office/2006/metadata/properties" ma:root="true" ma:fieldsID="f17ed16fb06fb7b3fe4fc78c41be6742" ns2:_="" ns3:_="">
    <xsd:import namespace="64c58bf4-8b06-4937-a927-632a95e3494c"/>
    <xsd:import namespace="eb96529e-2f6c-45ff-b288-82ce7ef868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3:TaxKeywordTaxHTField" minOccurs="0"/>
                <xsd:element ref="ns3:TaxCatchAll"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2:MediaLengthInSeconds" minOccurs="0"/>
                <xsd:element ref="ns2:MediaServiceLocation" minOccurs="0"/>
                <xsd:element ref="ns2:DateReciev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58bf4-8b06-4937-a927-632a95e34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4896dd7-126a-489c-84ef-bcbbadebca5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DateRecieved" ma:index="25" nillable="true" ma:displayName="Date Recieved" ma:default="[today]" ma:format="DateOnly" ma:internalName="DateRecieved">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96529e-2f6c-45ff-b288-82ce7ef868b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KeywordTaxHTField" ma:index="14" nillable="true" ma:taxonomy="true" ma:internalName="TaxKeywordTaxHTField" ma:taxonomyFieldName="TaxKeyword" ma:displayName="Enterprise Keywords" ma:fieldId="{23f27201-bee3-471e-b2e7-b64fd8b7ca38}" ma:taxonomyMulti="true" ma:sspId="24896dd7-126a-489c-84ef-bcbbadebca5e"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9dc27a5-72d4-4f13-8310-adddcf259d23}" ma:internalName="TaxCatchAll" ma:showField="CatchAllData" ma:web="eb96529e-2f6c-45ff-b288-82ce7ef86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c58bf4-8b06-4937-a927-632a95e3494c">
      <Terms xmlns="http://schemas.microsoft.com/office/infopath/2007/PartnerControls"/>
    </lcf76f155ced4ddcb4097134ff3c332f>
    <TaxCatchAll xmlns="eb96529e-2f6c-45ff-b288-82ce7ef868b1" xsi:nil="true"/>
    <TaxKeywordTaxHTField xmlns="eb96529e-2f6c-45ff-b288-82ce7ef868b1">
      <Terms xmlns="http://schemas.microsoft.com/office/infopath/2007/PartnerControls"/>
    </TaxKeywordTaxHTField>
    <DateRecieved xmlns="64c58bf4-8b06-4937-a927-632a95e3494c">2023-05-25T21:08:46+00:00</DateRecieved>
  </documentManagement>
</p:properties>
</file>

<file path=customXml/itemProps1.xml><?xml version="1.0" encoding="utf-8"?>
<ds:datastoreItem xmlns:ds="http://schemas.openxmlformats.org/officeDocument/2006/customXml" ds:itemID="{E1DDD91C-B622-44AB-B457-D87AAACF3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c58bf4-8b06-4937-a927-632a95e3494c"/>
    <ds:schemaRef ds:uri="eb96529e-2f6c-45ff-b288-82ce7ef86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8ABEB6-1C47-40CF-8C20-0E0D4D388217}">
  <ds:schemaRefs>
    <ds:schemaRef ds:uri="http://schemas.microsoft.com/sharepoint/v3/contenttype/forms"/>
  </ds:schemaRefs>
</ds:datastoreItem>
</file>

<file path=customXml/itemProps3.xml><?xml version="1.0" encoding="utf-8"?>
<ds:datastoreItem xmlns:ds="http://schemas.openxmlformats.org/officeDocument/2006/customXml" ds:itemID="{FF1FEF17-62B9-4CCD-9CAD-DDB0AC82E1E2}">
  <ds:schemaRefs>
    <ds:schemaRef ds:uri="http://schemas.microsoft.com/office/2006/metadata/properties"/>
    <ds:schemaRef ds:uri="http://schemas.microsoft.com/office/infopath/2007/PartnerControls"/>
    <ds:schemaRef ds:uri="64c58bf4-8b06-4937-a927-632a95e3494c"/>
    <ds:schemaRef ds:uri="eb96529e-2f6c-45ff-b288-82ce7ef868b1"/>
  </ds:schemaRefs>
</ds:datastoreItem>
</file>

<file path=docProps/app.xml><?xml version="1.0" encoding="utf-8"?>
<Properties xmlns="http://schemas.openxmlformats.org/officeDocument/2006/extended-properties" xmlns:vt="http://schemas.openxmlformats.org/officeDocument/2006/docPropsVTypes">
  <Template>Office Theme</Template>
  <TotalTime>279</TotalTime>
  <Words>1245</Words>
  <Application>Microsoft Office PowerPoint</Application>
  <PresentationFormat>Widescreen</PresentationFormat>
  <Paragraphs>137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Roke</dc:creator>
  <cp:lastModifiedBy>Simon Ritchie</cp:lastModifiedBy>
  <cp:revision>4</cp:revision>
  <cp:lastPrinted>2022-09-14T05:05:25Z</cp:lastPrinted>
  <dcterms:created xsi:type="dcterms:W3CDTF">2022-01-31T22:30:17Z</dcterms:created>
  <dcterms:modified xsi:type="dcterms:W3CDTF">2024-02-26T20:53:11Z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0x010100D890E97B66CAD844900E0DEBC9DFC9E6</vt:lpwstr>
  </property>
</Properties>
</file>