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7" r:id="rId2"/>
    <p:sldId id="272" r:id="rId3"/>
    <p:sldId id="260" r:id="rId4"/>
    <p:sldId id="261" r:id="rId5"/>
    <p:sldId id="259" r:id="rId6"/>
    <p:sldId id="264" r:id="rId7"/>
    <p:sldId id="265" r:id="rId8"/>
    <p:sldId id="263" r:id="rId9"/>
    <p:sldId id="273" r:id="rId10"/>
    <p:sldId id="267" r:id="rId11"/>
    <p:sldId id="268" r:id="rId12"/>
    <p:sldId id="269" r:id="rId13"/>
    <p:sldId id="270"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249604-EFA5-AC48-806C-F48821EBDA04}" v="842" dt="2024-02-27T05:38:19.1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8" autoAdjust="0"/>
    <p:restoredTop sz="95928"/>
  </p:normalViewPr>
  <p:slideViewPr>
    <p:cSldViewPr snapToGrid="0">
      <p:cViewPr varScale="1">
        <p:scale>
          <a:sx n="80" d="100"/>
          <a:sy n="80" d="100"/>
        </p:scale>
        <p:origin x="782" y="67"/>
      </p:cViewPr>
      <p:guideLst/>
    </p:cSldViewPr>
  </p:slideViewPr>
  <p:notesTextViewPr>
    <p:cViewPr>
      <p:scale>
        <a:sx n="1" d="1"/>
        <a:sy n="1" d="1"/>
      </p:scale>
      <p:origin x="0" y="0"/>
    </p:cViewPr>
  </p:notesTextViewPr>
  <p:notesViewPr>
    <p:cSldViewPr snapToGrid="0">
      <p:cViewPr varScale="1">
        <p:scale>
          <a:sx n="87" d="100"/>
          <a:sy n="87" d="100"/>
        </p:scale>
        <p:origin x="298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71048E7-A076-5003-0AF1-4F7CA76FC5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4DDEE86-D9A7-97AF-762C-74D10D7129E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972C20-812D-A44A-89BD-8528FC3A4A39}" type="datetimeFigureOut">
              <a:rPr lang="en-US" smtClean="0"/>
              <a:t>2/28/2024</a:t>
            </a:fld>
            <a:endParaRPr lang="en-US"/>
          </a:p>
        </p:txBody>
      </p:sp>
      <p:sp>
        <p:nvSpPr>
          <p:cNvPr id="4" name="Footer Placeholder 3">
            <a:extLst>
              <a:ext uri="{FF2B5EF4-FFF2-40B4-BE49-F238E27FC236}">
                <a16:creationId xmlns:a16="http://schemas.microsoft.com/office/drawing/2014/main" id="{60F00A0D-5C8A-3CBA-0D8E-DF80CA21B1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38A9A10-ABA8-9EBE-A700-253D834A4F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AA15C7-BD13-BE40-8930-53A9BC3B1E9C}" type="slidenum">
              <a:rPr lang="en-US" smtClean="0"/>
              <a:t>‹#›</a:t>
            </a:fld>
            <a:endParaRPr lang="en-US"/>
          </a:p>
        </p:txBody>
      </p:sp>
    </p:spTree>
    <p:extLst>
      <p:ext uri="{BB962C8B-B14F-4D97-AF65-F5344CB8AC3E}">
        <p14:creationId xmlns:p14="http://schemas.microsoft.com/office/powerpoint/2010/main" val="3254460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ED422-1E53-0A4F-B99A-6B783491CB1B}"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734C8E-A219-AF46-9698-60056E0D6EB8}" type="slidenum">
              <a:rPr lang="en-US" smtClean="0"/>
              <a:t>‹#›</a:t>
            </a:fld>
            <a:endParaRPr lang="en-US"/>
          </a:p>
        </p:txBody>
      </p:sp>
    </p:spTree>
    <p:extLst>
      <p:ext uri="{BB962C8B-B14F-4D97-AF65-F5344CB8AC3E}">
        <p14:creationId xmlns:p14="http://schemas.microsoft.com/office/powerpoint/2010/main" val="1861140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to ANCAD for the opportunity to speak to so many of you around the work Z Energy does in the community and how we may be able to offer support through Good in the Hood.  </a:t>
            </a:r>
          </a:p>
        </p:txBody>
      </p:sp>
      <p:sp>
        <p:nvSpPr>
          <p:cNvPr id="4" name="Slide Number Placeholder 3"/>
          <p:cNvSpPr>
            <a:spLocks noGrp="1"/>
          </p:cNvSpPr>
          <p:nvPr>
            <p:ph type="sldNum" sz="quarter" idx="5"/>
          </p:nvPr>
        </p:nvSpPr>
        <p:spPr/>
        <p:txBody>
          <a:bodyPr/>
          <a:lstStyle/>
          <a:p>
            <a:fld id="{0B734C8E-A219-AF46-9698-60056E0D6EB8}" type="slidenum">
              <a:rPr lang="en-US" smtClean="0"/>
              <a:t>1</a:t>
            </a:fld>
            <a:endParaRPr lang="en-US"/>
          </a:p>
        </p:txBody>
      </p:sp>
    </p:spTree>
    <p:extLst>
      <p:ext uri="{BB962C8B-B14F-4D97-AF65-F5344CB8AC3E}">
        <p14:creationId xmlns:p14="http://schemas.microsoft.com/office/powerpoint/2010/main" val="3945727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applications close they get sent through in a very large spreadsheet to each Retailer.  We are the responsible for narrowing down around 30 to 40 applications to the 4 for each site.  This isn’t an easy job and this is where each Retailer uses their own judgement based on the groups and the need in their community.  Personally, I look at every applicant, and if I don’t know who they are then I will spend time assessing how local they are and understanding what they do.  I don’t find it an easy job at all!! If you are selected, then you will receive an email from Z Energy to let you know that.  After that you will probably hear from your local Z Retailer with more details relating to your region.  </a:t>
            </a:r>
          </a:p>
          <a:p>
            <a:endParaRPr lang="en-US" dirty="0"/>
          </a:p>
        </p:txBody>
      </p:sp>
      <p:sp>
        <p:nvSpPr>
          <p:cNvPr id="4" name="Slide Number Placeholder 3"/>
          <p:cNvSpPr>
            <a:spLocks noGrp="1"/>
          </p:cNvSpPr>
          <p:nvPr>
            <p:ph type="sldNum" sz="quarter" idx="5"/>
          </p:nvPr>
        </p:nvSpPr>
        <p:spPr/>
        <p:txBody>
          <a:bodyPr/>
          <a:lstStyle/>
          <a:p>
            <a:fld id="{0B734C8E-A219-AF46-9698-60056E0D6EB8}" type="slidenum">
              <a:rPr lang="en-US" smtClean="0"/>
              <a:t>10</a:t>
            </a:fld>
            <a:endParaRPr lang="en-US"/>
          </a:p>
        </p:txBody>
      </p:sp>
    </p:spTree>
    <p:extLst>
      <p:ext uri="{BB962C8B-B14F-4D97-AF65-F5344CB8AC3E}">
        <p14:creationId xmlns:p14="http://schemas.microsoft.com/office/powerpoint/2010/main" val="2255299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Voting for GITH generally takes place for 4 weeks across October.  Across that period your group is welcome to spend time on site and this is one of the great parts of GITH.  This is your chance to spend time talking to members of your community that you may never get to see.  Some groups don’t manage to get on site at all, some might come in for one morning once a week.  How much or how little is up to you.  And you never know what those interactions may lead to.  The ladies in my photo above are from Franklin Hospice on the first day of voting instore last year.  But Alison previously was in GITH through the local Riding for the Disabled.  One </a:t>
            </a:r>
            <a:r>
              <a:rPr lang="en-US" dirty="0" err="1"/>
              <a:t>converstation</a:t>
            </a:r>
            <a:r>
              <a:rPr lang="en-US" dirty="0"/>
              <a:t> she had with a customer while onsite during GITH lead to that customer donating them a horse – so the visibility of being part of GITH is one of those unquantifiable benefits.  When you are selected for GITH, Z will also send a social media pack which will help your group promote that you are part of GITH so that you can encourage your supporters to get in store and vote for you, because of course, the more votes you get the more dollars you will get. </a:t>
            </a:r>
          </a:p>
        </p:txBody>
      </p:sp>
      <p:sp>
        <p:nvSpPr>
          <p:cNvPr id="4" name="Slide Number Placeholder 3"/>
          <p:cNvSpPr>
            <a:spLocks noGrp="1"/>
          </p:cNvSpPr>
          <p:nvPr>
            <p:ph type="sldNum" sz="quarter" idx="5"/>
          </p:nvPr>
        </p:nvSpPr>
        <p:spPr/>
        <p:txBody>
          <a:bodyPr/>
          <a:lstStyle/>
          <a:p>
            <a:fld id="{0B734C8E-A219-AF46-9698-60056E0D6EB8}" type="slidenum">
              <a:rPr lang="en-US" smtClean="0"/>
              <a:t>11</a:t>
            </a:fld>
            <a:endParaRPr lang="en-US"/>
          </a:p>
        </p:txBody>
      </p:sp>
    </p:spTree>
    <p:extLst>
      <p:ext uri="{BB962C8B-B14F-4D97-AF65-F5344CB8AC3E}">
        <p14:creationId xmlns:p14="http://schemas.microsoft.com/office/powerpoint/2010/main" val="2196185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each region and Retailer celebrates GITH in different ways.  For our stations, I organize an event where all our groups are invited to come along, find out how much money they got and have afternoon tea.  In our case, with up to 68 different groups or charities present, around 120 people who are all trying to do good for the same community, there are many invaluable connections made and every year I get feedback that the networking opportunities is another fantastic benefit of being part of GITH.</a:t>
            </a:r>
          </a:p>
        </p:txBody>
      </p:sp>
      <p:sp>
        <p:nvSpPr>
          <p:cNvPr id="4" name="Slide Number Placeholder 3"/>
          <p:cNvSpPr>
            <a:spLocks noGrp="1"/>
          </p:cNvSpPr>
          <p:nvPr>
            <p:ph type="sldNum" sz="quarter" idx="5"/>
          </p:nvPr>
        </p:nvSpPr>
        <p:spPr/>
        <p:txBody>
          <a:bodyPr/>
          <a:lstStyle/>
          <a:p>
            <a:fld id="{0B734C8E-A219-AF46-9698-60056E0D6EB8}" type="slidenum">
              <a:rPr lang="en-US" smtClean="0"/>
              <a:t>12</a:t>
            </a:fld>
            <a:endParaRPr lang="en-US"/>
          </a:p>
        </p:txBody>
      </p:sp>
    </p:spTree>
    <p:extLst>
      <p:ext uri="{BB962C8B-B14F-4D97-AF65-F5344CB8AC3E}">
        <p14:creationId xmlns:p14="http://schemas.microsoft.com/office/powerpoint/2010/main" val="3914916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main aspect of GITH is the core voting on site, we also have the discretionary funding.  This is completely at the discretion of each retailer.  In our region, we support all sorts of groups with this funding – lots of Calf Clubs or Ag Days in the Franklin Region, School Galas, donations to the local food bank, sponsoring events such as the local hospice garden rambles or ladies lunches – the list is long.  </a:t>
            </a:r>
          </a:p>
        </p:txBody>
      </p:sp>
      <p:sp>
        <p:nvSpPr>
          <p:cNvPr id="4" name="Slide Number Placeholder 3"/>
          <p:cNvSpPr>
            <a:spLocks noGrp="1"/>
          </p:cNvSpPr>
          <p:nvPr>
            <p:ph type="sldNum" sz="quarter" idx="5"/>
          </p:nvPr>
        </p:nvSpPr>
        <p:spPr/>
        <p:txBody>
          <a:bodyPr/>
          <a:lstStyle/>
          <a:p>
            <a:fld id="{0B734C8E-A219-AF46-9698-60056E0D6EB8}" type="slidenum">
              <a:rPr lang="en-US" smtClean="0"/>
              <a:t>13</a:t>
            </a:fld>
            <a:endParaRPr lang="en-US"/>
          </a:p>
        </p:txBody>
      </p:sp>
    </p:spTree>
    <p:extLst>
      <p:ext uri="{BB962C8B-B14F-4D97-AF65-F5344CB8AC3E}">
        <p14:creationId xmlns:p14="http://schemas.microsoft.com/office/powerpoint/2010/main" val="4213665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734C8E-A219-AF46-9698-60056E0D6EB8}" type="slidenum">
              <a:rPr lang="en-US" smtClean="0"/>
              <a:t>14</a:t>
            </a:fld>
            <a:endParaRPr lang="en-US"/>
          </a:p>
        </p:txBody>
      </p:sp>
    </p:spTree>
    <p:extLst>
      <p:ext uri="{BB962C8B-B14F-4D97-AF65-F5344CB8AC3E}">
        <p14:creationId xmlns:p14="http://schemas.microsoft.com/office/powerpoint/2010/main" val="983645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been asked by Z Energy to represent them in explaining how Good in the Hood works.  There are 16 Retailers like my husband and myself covering NZ and  operating in specific regions.  GITH is a </a:t>
            </a:r>
            <a:r>
              <a:rPr lang="en-US" dirty="0" err="1"/>
              <a:t>programme</a:t>
            </a:r>
            <a:r>
              <a:rPr lang="en-US" dirty="0"/>
              <a:t> that is enabled by Z but implemented on the ground by retailers like myself.  As I explain a bit more about it and it’s history you’ll see why.   Another thing to note is that as I walk you through GITH, many of the local on the ground aspects differ from retailer to retailer.  How I run Good in the Hood across our cluster of 17 stations will differ to what some of the other Retailers do, but I’ll try to highlight that where it is applicable. </a:t>
            </a:r>
          </a:p>
        </p:txBody>
      </p:sp>
      <p:sp>
        <p:nvSpPr>
          <p:cNvPr id="4" name="Slide Number Placeholder 3"/>
          <p:cNvSpPr>
            <a:spLocks noGrp="1"/>
          </p:cNvSpPr>
          <p:nvPr>
            <p:ph type="sldNum" sz="quarter" idx="5"/>
          </p:nvPr>
        </p:nvSpPr>
        <p:spPr/>
        <p:txBody>
          <a:bodyPr/>
          <a:lstStyle/>
          <a:p>
            <a:fld id="{0B734C8E-A219-AF46-9698-60056E0D6EB8}" type="slidenum">
              <a:rPr lang="en-US" smtClean="0"/>
              <a:t>2</a:t>
            </a:fld>
            <a:endParaRPr lang="en-US"/>
          </a:p>
        </p:txBody>
      </p:sp>
    </p:spTree>
    <p:extLst>
      <p:ext uri="{BB962C8B-B14F-4D97-AF65-F5344CB8AC3E}">
        <p14:creationId xmlns:p14="http://schemas.microsoft.com/office/powerpoint/2010/main" val="1426341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did GITH begin.  It actually came out of the first Christchurch earthquake in 2010 where the government asked large corporates in NZ to contribute significant amounts of money to a central pool that they would then manage to try to help Christchurch.  Z Energy decided to not do that but instead to give funds to the Retailers and their own staff who were on the ground to distribute based on where they saw the need at the time.  This was done without any fanfare, the public never knew, it just happened.  They did the same again last year after the floods and cyclone where they asked those of us in the affected areas to help with letting them know where the need was.  However, back in 2010 Z Energy got such great feedback about what those donations in Christchurch did that they sat down and worked out how to turn what they did into an official </a:t>
            </a:r>
            <a:r>
              <a:rPr lang="en-US" dirty="0" err="1"/>
              <a:t>programme</a:t>
            </a:r>
            <a:r>
              <a:rPr lang="en-US" dirty="0"/>
              <a:t>.  It took a couple of years but in 2013 Good in the Hood as we know it now was born.  </a:t>
            </a:r>
          </a:p>
        </p:txBody>
      </p:sp>
      <p:sp>
        <p:nvSpPr>
          <p:cNvPr id="4" name="Slide Number Placeholder 3"/>
          <p:cNvSpPr>
            <a:spLocks noGrp="1"/>
          </p:cNvSpPr>
          <p:nvPr>
            <p:ph type="sldNum" sz="quarter" idx="5"/>
          </p:nvPr>
        </p:nvSpPr>
        <p:spPr/>
        <p:txBody>
          <a:bodyPr/>
          <a:lstStyle/>
          <a:p>
            <a:fld id="{0B734C8E-A219-AF46-9698-60056E0D6EB8}" type="slidenum">
              <a:rPr lang="en-US" smtClean="0"/>
              <a:t>3</a:t>
            </a:fld>
            <a:endParaRPr lang="en-US"/>
          </a:p>
        </p:txBody>
      </p:sp>
    </p:spTree>
    <p:extLst>
      <p:ext uri="{BB962C8B-B14F-4D97-AF65-F5344CB8AC3E}">
        <p14:creationId xmlns:p14="http://schemas.microsoft.com/office/powerpoint/2010/main" val="2868294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 has now donated over $10 million to groups across New Zealand through Good in the Hood and to a hugely diverse range of community </a:t>
            </a:r>
            <a:r>
              <a:rPr lang="en-US" dirty="0" err="1"/>
              <a:t>organisations</a:t>
            </a:r>
            <a:r>
              <a:rPr lang="en-US" dirty="0"/>
              <a:t> and charities.  The important aspect of the </a:t>
            </a:r>
            <a:r>
              <a:rPr lang="en-US" dirty="0" err="1"/>
              <a:t>programme</a:t>
            </a:r>
            <a:r>
              <a:rPr lang="en-US" dirty="0"/>
              <a:t> is that it is local, with the groups selected doing work in the specific </a:t>
            </a:r>
            <a:r>
              <a:rPr lang="en-US" dirty="0" err="1"/>
              <a:t>neighbourhood</a:t>
            </a:r>
            <a:r>
              <a:rPr lang="en-US" dirty="0"/>
              <a:t> and community around their local Z station.  Those groups are either helping people within the community or the environment in that area.   </a:t>
            </a:r>
          </a:p>
        </p:txBody>
      </p:sp>
      <p:sp>
        <p:nvSpPr>
          <p:cNvPr id="4" name="Slide Number Placeholder 3"/>
          <p:cNvSpPr>
            <a:spLocks noGrp="1"/>
          </p:cNvSpPr>
          <p:nvPr>
            <p:ph type="sldNum" sz="quarter" idx="5"/>
          </p:nvPr>
        </p:nvSpPr>
        <p:spPr/>
        <p:txBody>
          <a:bodyPr/>
          <a:lstStyle/>
          <a:p>
            <a:fld id="{0B734C8E-A219-AF46-9698-60056E0D6EB8}" type="slidenum">
              <a:rPr lang="en-US" smtClean="0"/>
              <a:t>4</a:t>
            </a:fld>
            <a:endParaRPr lang="en-US"/>
          </a:p>
        </p:txBody>
      </p:sp>
    </p:spTree>
    <p:extLst>
      <p:ext uri="{BB962C8B-B14F-4D97-AF65-F5344CB8AC3E}">
        <p14:creationId xmlns:p14="http://schemas.microsoft.com/office/powerpoint/2010/main" val="2208691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sure most of you will have seen Good in the Hood when it is taking place each year.  Each year, groups get to apply, 4 groups are selected for each service station and then the customers using that service station get an orange token during the voting period and they use that token to vote for their </a:t>
            </a:r>
            <a:r>
              <a:rPr lang="en-US" dirty="0" err="1"/>
              <a:t>favourite</a:t>
            </a:r>
            <a:r>
              <a:rPr lang="en-US" dirty="0"/>
              <a:t> group.  At the end of the months voting period the $4,000 is split across the 4 groups in proportion to the customer voting.  It is always fascinating to see how the community votes. </a:t>
            </a:r>
          </a:p>
          <a:p>
            <a:r>
              <a:rPr lang="en-US" dirty="0"/>
              <a:t>Across the year we also receive $1,000 of what we call discretionary funding per Z station and as Retailers we can chose what groups and activities we support with this. </a:t>
            </a:r>
          </a:p>
        </p:txBody>
      </p:sp>
      <p:sp>
        <p:nvSpPr>
          <p:cNvPr id="4" name="Slide Number Placeholder 3"/>
          <p:cNvSpPr>
            <a:spLocks noGrp="1"/>
          </p:cNvSpPr>
          <p:nvPr>
            <p:ph type="sldNum" sz="quarter" idx="5"/>
          </p:nvPr>
        </p:nvSpPr>
        <p:spPr/>
        <p:txBody>
          <a:bodyPr/>
          <a:lstStyle/>
          <a:p>
            <a:fld id="{0B734C8E-A219-AF46-9698-60056E0D6EB8}" type="slidenum">
              <a:rPr lang="en-US" smtClean="0"/>
              <a:t>5</a:t>
            </a:fld>
            <a:endParaRPr lang="en-US"/>
          </a:p>
        </p:txBody>
      </p:sp>
    </p:spTree>
    <p:extLst>
      <p:ext uri="{BB962C8B-B14F-4D97-AF65-F5344CB8AC3E}">
        <p14:creationId xmlns:p14="http://schemas.microsoft.com/office/powerpoint/2010/main" val="2641804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walk through the whole process with you so you’ll get more understanding of it.  Please be aware that the timings of GITH aren’t confirmed yet for this year so I am using the timings of the last couple of years as I believe it will be similar.  Applications for GITH opened in July last year.  This shows what you will see if you currently head to the Z website to apply.  If you aren’t already on your local Retailers email database for GITH then it might be good to add your email address to the general Z database for GITH as they will then let you know when applications are open.  </a:t>
            </a:r>
          </a:p>
        </p:txBody>
      </p:sp>
      <p:sp>
        <p:nvSpPr>
          <p:cNvPr id="4" name="Slide Number Placeholder 3"/>
          <p:cNvSpPr>
            <a:spLocks noGrp="1"/>
          </p:cNvSpPr>
          <p:nvPr>
            <p:ph type="sldNum" sz="quarter" idx="5"/>
          </p:nvPr>
        </p:nvSpPr>
        <p:spPr/>
        <p:txBody>
          <a:bodyPr/>
          <a:lstStyle/>
          <a:p>
            <a:fld id="{0B734C8E-A219-AF46-9698-60056E0D6EB8}" type="slidenum">
              <a:rPr lang="en-US" smtClean="0"/>
              <a:t>6</a:t>
            </a:fld>
            <a:endParaRPr lang="en-US"/>
          </a:p>
        </p:txBody>
      </p:sp>
    </p:spTree>
    <p:extLst>
      <p:ext uri="{BB962C8B-B14F-4D97-AF65-F5344CB8AC3E}">
        <p14:creationId xmlns:p14="http://schemas.microsoft.com/office/powerpoint/2010/main" val="227215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earlier, GITH is about supporting those groups and charities in NZ that are supporting people and the environment in our communities.  It is about being local.  So as long as you help people or the environment then you are good to apply.  One thing to note is that you don’t have to a very specific </a:t>
            </a:r>
            <a:r>
              <a:rPr lang="en-US" dirty="0" err="1"/>
              <a:t>programme</a:t>
            </a:r>
            <a:r>
              <a:rPr lang="en-US" dirty="0"/>
              <a:t> or piece of equipment that you are needing the money for.  When you receive it, it is at your discretion to use as you see best.  Retailers and Z do like to get feedback on how you have used your funding though.</a:t>
            </a:r>
          </a:p>
        </p:txBody>
      </p:sp>
      <p:sp>
        <p:nvSpPr>
          <p:cNvPr id="4" name="Slide Number Placeholder 3"/>
          <p:cNvSpPr>
            <a:spLocks noGrp="1"/>
          </p:cNvSpPr>
          <p:nvPr>
            <p:ph type="sldNum" sz="quarter" idx="5"/>
          </p:nvPr>
        </p:nvSpPr>
        <p:spPr/>
        <p:txBody>
          <a:bodyPr/>
          <a:lstStyle/>
          <a:p>
            <a:fld id="{0B734C8E-A219-AF46-9698-60056E0D6EB8}" type="slidenum">
              <a:rPr lang="en-US" smtClean="0"/>
              <a:t>7</a:t>
            </a:fld>
            <a:endParaRPr lang="en-US"/>
          </a:p>
        </p:txBody>
      </p:sp>
    </p:spTree>
    <p:extLst>
      <p:ext uri="{BB962C8B-B14F-4D97-AF65-F5344CB8AC3E}">
        <p14:creationId xmlns:p14="http://schemas.microsoft.com/office/powerpoint/2010/main" val="1763224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Applications are only available to be completed from the Z website.  There are a number of sections to fill in which will help confirm if you are suitable for the GITH </a:t>
            </a:r>
            <a:r>
              <a:rPr lang="en-US" dirty="0" err="1"/>
              <a:t>programme</a:t>
            </a:r>
            <a:r>
              <a:rPr lang="en-US" dirty="0"/>
              <a:t> and then also help the Retailer select their 4 groups per site from.  </a:t>
            </a:r>
          </a:p>
        </p:txBody>
      </p:sp>
      <p:sp>
        <p:nvSpPr>
          <p:cNvPr id="4" name="Slide Number Placeholder 3"/>
          <p:cNvSpPr>
            <a:spLocks noGrp="1"/>
          </p:cNvSpPr>
          <p:nvPr>
            <p:ph type="sldNum" sz="quarter" idx="5"/>
          </p:nvPr>
        </p:nvSpPr>
        <p:spPr/>
        <p:txBody>
          <a:bodyPr/>
          <a:lstStyle/>
          <a:p>
            <a:fld id="{0B734C8E-A219-AF46-9698-60056E0D6EB8}" type="slidenum">
              <a:rPr lang="en-US" smtClean="0"/>
              <a:t>8</a:t>
            </a:fld>
            <a:endParaRPr lang="en-US"/>
          </a:p>
        </p:txBody>
      </p:sp>
    </p:spTree>
    <p:extLst>
      <p:ext uri="{BB962C8B-B14F-4D97-AF65-F5344CB8AC3E}">
        <p14:creationId xmlns:p14="http://schemas.microsoft.com/office/powerpoint/2010/main" val="3258835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were the main questions last year that each group needed to fill in.  Please note that you can apply for more than one Z station if the area you are supporting covers a larger area of the community.  And in some cases you may be selected to be in more than one Z station.  Again, this is purely at the discretion of the Z Retailer in the area you are applying for.  I have some groups that only operate in the area we look after, for example Totara Hospice but they cover most of our stations and I may select them for more than one station. </a:t>
            </a:r>
          </a:p>
        </p:txBody>
      </p:sp>
      <p:sp>
        <p:nvSpPr>
          <p:cNvPr id="4" name="Slide Number Placeholder 3"/>
          <p:cNvSpPr>
            <a:spLocks noGrp="1"/>
          </p:cNvSpPr>
          <p:nvPr>
            <p:ph type="sldNum" sz="quarter" idx="5"/>
          </p:nvPr>
        </p:nvSpPr>
        <p:spPr/>
        <p:txBody>
          <a:bodyPr/>
          <a:lstStyle/>
          <a:p>
            <a:fld id="{0B734C8E-A219-AF46-9698-60056E0D6EB8}" type="slidenum">
              <a:rPr lang="en-US" smtClean="0"/>
              <a:t>9</a:t>
            </a:fld>
            <a:endParaRPr lang="en-US"/>
          </a:p>
        </p:txBody>
      </p:sp>
    </p:spTree>
    <p:extLst>
      <p:ext uri="{BB962C8B-B14F-4D97-AF65-F5344CB8AC3E}">
        <p14:creationId xmlns:p14="http://schemas.microsoft.com/office/powerpoint/2010/main" val="1566370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sp>
        <p:nvSpPr>
          <p:cNvPr id="4" name="Date Placeholder 3"/>
          <p:cNvSpPr>
            <a:spLocks noGrp="1"/>
          </p:cNvSpPr>
          <p:nvPr>
            <p:ph type="dt" sz="half" idx="10"/>
          </p:nvPr>
        </p:nvSpPr>
        <p:spPr/>
        <p:txBody>
          <a:bodyPr/>
          <a:lstStyle/>
          <a:p>
            <a:fld id="{E36A268C-79A0-4177-9E1A-8FE0C2806AF9}" type="datetimeFigureOut">
              <a:rPr lang="en-AU" smtClean="0"/>
              <a:t>28/02/2024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D2E6BA3-77A2-42BE-9AAA-C7BCD547663A}" type="slidenum">
              <a:rPr lang="en-AU" smtClean="0"/>
              <a:t>‹#›</a:t>
            </a:fld>
            <a:endParaRPr lang="en-AU"/>
          </a:p>
        </p:txBody>
      </p:sp>
    </p:spTree>
    <p:extLst>
      <p:ext uri="{BB962C8B-B14F-4D97-AF65-F5344CB8AC3E}">
        <p14:creationId xmlns:p14="http://schemas.microsoft.com/office/powerpoint/2010/main" val="3418338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p:cNvSpPr>
            <a:spLocks noGrp="1"/>
          </p:cNvSpPr>
          <p:nvPr>
            <p:ph type="dt" sz="half" idx="10"/>
          </p:nvPr>
        </p:nvSpPr>
        <p:spPr/>
        <p:txBody>
          <a:bodyPr/>
          <a:lstStyle/>
          <a:p>
            <a:fld id="{E36A268C-79A0-4177-9E1A-8FE0C2806AF9}" type="datetimeFigureOut">
              <a:rPr lang="en-AU" smtClean="0"/>
              <a:t>28/02/2024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D2E6BA3-77A2-42BE-9AAA-C7BCD547663A}" type="slidenum">
              <a:rPr lang="en-AU" smtClean="0"/>
              <a:t>‹#›</a:t>
            </a:fld>
            <a:endParaRPr lang="en-AU"/>
          </a:p>
        </p:txBody>
      </p:sp>
    </p:spTree>
    <p:extLst>
      <p:ext uri="{BB962C8B-B14F-4D97-AF65-F5344CB8AC3E}">
        <p14:creationId xmlns:p14="http://schemas.microsoft.com/office/powerpoint/2010/main" val="2333722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p:cNvSpPr>
            <a:spLocks noGrp="1"/>
          </p:cNvSpPr>
          <p:nvPr>
            <p:ph type="dt" sz="half" idx="10"/>
          </p:nvPr>
        </p:nvSpPr>
        <p:spPr/>
        <p:txBody>
          <a:bodyPr/>
          <a:lstStyle/>
          <a:p>
            <a:fld id="{E36A268C-79A0-4177-9E1A-8FE0C2806AF9}" type="datetimeFigureOut">
              <a:rPr lang="en-AU" smtClean="0"/>
              <a:t>28/02/2024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D2E6BA3-77A2-42BE-9AAA-C7BCD547663A}" type="slidenum">
              <a:rPr lang="en-AU" smtClean="0"/>
              <a:t>‹#›</a:t>
            </a:fld>
            <a:endParaRPr lang="en-AU"/>
          </a:p>
        </p:txBody>
      </p:sp>
    </p:spTree>
    <p:extLst>
      <p:ext uri="{BB962C8B-B14F-4D97-AF65-F5344CB8AC3E}">
        <p14:creationId xmlns:p14="http://schemas.microsoft.com/office/powerpoint/2010/main" val="619595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AU"/>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p:cNvSpPr>
            <a:spLocks noGrp="1"/>
          </p:cNvSpPr>
          <p:nvPr>
            <p:ph type="dt" sz="half" idx="10"/>
          </p:nvPr>
        </p:nvSpPr>
        <p:spPr/>
        <p:txBody>
          <a:bodyPr/>
          <a:lstStyle/>
          <a:p>
            <a:fld id="{E36A268C-79A0-4177-9E1A-8FE0C2806AF9}" type="datetimeFigureOut">
              <a:rPr lang="en-AU" smtClean="0"/>
              <a:t>28/02/2024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D2E6BA3-77A2-42BE-9AAA-C7BCD547663A}" type="slidenum">
              <a:rPr lang="en-AU" smtClean="0"/>
              <a:t>‹#›</a:t>
            </a:fld>
            <a:endParaRPr lang="en-AU"/>
          </a:p>
        </p:txBody>
      </p:sp>
    </p:spTree>
    <p:extLst>
      <p:ext uri="{BB962C8B-B14F-4D97-AF65-F5344CB8AC3E}">
        <p14:creationId xmlns:p14="http://schemas.microsoft.com/office/powerpoint/2010/main" val="2591222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36A268C-79A0-4177-9E1A-8FE0C2806AF9}" type="datetimeFigureOut">
              <a:rPr lang="en-AU" smtClean="0"/>
              <a:t>28/02/2024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D2E6BA3-77A2-42BE-9AAA-C7BCD547663A}" type="slidenum">
              <a:rPr lang="en-AU" smtClean="0"/>
              <a:t>‹#›</a:t>
            </a:fld>
            <a:endParaRPr lang="en-AU"/>
          </a:p>
        </p:txBody>
      </p:sp>
    </p:spTree>
    <p:extLst>
      <p:ext uri="{BB962C8B-B14F-4D97-AF65-F5344CB8AC3E}">
        <p14:creationId xmlns:p14="http://schemas.microsoft.com/office/powerpoint/2010/main" val="4055565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p:cNvSpPr>
            <a:spLocks noGrp="1"/>
          </p:cNvSpPr>
          <p:nvPr>
            <p:ph type="dt" sz="half" idx="10"/>
          </p:nvPr>
        </p:nvSpPr>
        <p:spPr/>
        <p:txBody>
          <a:bodyPr/>
          <a:lstStyle/>
          <a:p>
            <a:fld id="{E36A268C-79A0-4177-9E1A-8FE0C2806AF9}" type="datetimeFigureOut">
              <a:rPr lang="en-AU" smtClean="0"/>
              <a:t>28/02/2024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D2E6BA3-77A2-42BE-9AAA-C7BCD547663A}" type="slidenum">
              <a:rPr lang="en-AU" smtClean="0"/>
              <a:t>‹#›</a:t>
            </a:fld>
            <a:endParaRPr lang="en-AU"/>
          </a:p>
        </p:txBody>
      </p:sp>
    </p:spTree>
    <p:extLst>
      <p:ext uri="{BB962C8B-B14F-4D97-AF65-F5344CB8AC3E}">
        <p14:creationId xmlns:p14="http://schemas.microsoft.com/office/powerpoint/2010/main" val="3430346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Date Placeholder 6"/>
          <p:cNvSpPr>
            <a:spLocks noGrp="1"/>
          </p:cNvSpPr>
          <p:nvPr>
            <p:ph type="dt" sz="half" idx="10"/>
          </p:nvPr>
        </p:nvSpPr>
        <p:spPr/>
        <p:txBody>
          <a:bodyPr/>
          <a:lstStyle/>
          <a:p>
            <a:fld id="{E36A268C-79A0-4177-9E1A-8FE0C2806AF9}" type="datetimeFigureOut">
              <a:rPr lang="en-AU" smtClean="0"/>
              <a:t>28/02/2024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0D2E6BA3-77A2-42BE-9AAA-C7BCD547663A}" type="slidenum">
              <a:rPr lang="en-AU" smtClean="0"/>
              <a:t>‹#›</a:t>
            </a:fld>
            <a:endParaRPr lang="en-AU"/>
          </a:p>
        </p:txBody>
      </p:sp>
    </p:spTree>
    <p:extLst>
      <p:ext uri="{BB962C8B-B14F-4D97-AF65-F5344CB8AC3E}">
        <p14:creationId xmlns:p14="http://schemas.microsoft.com/office/powerpoint/2010/main" val="3324453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AU"/>
          </a:p>
        </p:txBody>
      </p:sp>
      <p:sp>
        <p:nvSpPr>
          <p:cNvPr id="3" name="Date Placeholder 2"/>
          <p:cNvSpPr>
            <a:spLocks noGrp="1"/>
          </p:cNvSpPr>
          <p:nvPr>
            <p:ph type="dt" sz="half" idx="10"/>
          </p:nvPr>
        </p:nvSpPr>
        <p:spPr/>
        <p:txBody>
          <a:bodyPr/>
          <a:lstStyle/>
          <a:p>
            <a:fld id="{E36A268C-79A0-4177-9E1A-8FE0C2806AF9}" type="datetimeFigureOut">
              <a:rPr lang="en-AU" smtClean="0"/>
              <a:t>28/02/2024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D2E6BA3-77A2-42BE-9AAA-C7BCD547663A}" type="slidenum">
              <a:rPr lang="en-AU" smtClean="0"/>
              <a:t>‹#›</a:t>
            </a:fld>
            <a:endParaRPr lang="en-AU"/>
          </a:p>
        </p:txBody>
      </p:sp>
    </p:spTree>
    <p:extLst>
      <p:ext uri="{BB962C8B-B14F-4D97-AF65-F5344CB8AC3E}">
        <p14:creationId xmlns:p14="http://schemas.microsoft.com/office/powerpoint/2010/main" val="2439953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6A268C-79A0-4177-9E1A-8FE0C2806AF9}" type="datetimeFigureOut">
              <a:rPr lang="en-AU" smtClean="0"/>
              <a:t>28/02/2024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0D2E6BA3-77A2-42BE-9AAA-C7BCD547663A}" type="slidenum">
              <a:rPr lang="en-AU" smtClean="0"/>
              <a:t>‹#›</a:t>
            </a:fld>
            <a:endParaRPr lang="en-AU"/>
          </a:p>
        </p:txBody>
      </p:sp>
    </p:spTree>
    <p:extLst>
      <p:ext uri="{BB962C8B-B14F-4D97-AF65-F5344CB8AC3E}">
        <p14:creationId xmlns:p14="http://schemas.microsoft.com/office/powerpoint/2010/main" val="2168288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36A268C-79A0-4177-9E1A-8FE0C2806AF9}" type="datetimeFigureOut">
              <a:rPr lang="en-AU" smtClean="0"/>
              <a:t>28/02/2024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D2E6BA3-77A2-42BE-9AAA-C7BCD547663A}" type="slidenum">
              <a:rPr lang="en-AU" smtClean="0"/>
              <a:t>‹#›</a:t>
            </a:fld>
            <a:endParaRPr lang="en-AU"/>
          </a:p>
        </p:txBody>
      </p:sp>
    </p:spTree>
    <p:extLst>
      <p:ext uri="{BB962C8B-B14F-4D97-AF65-F5344CB8AC3E}">
        <p14:creationId xmlns:p14="http://schemas.microsoft.com/office/powerpoint/2010/main" val="3876662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36A268C-79A0-4177-9E1A-8FE0C2806AF9}" type="datetimeFigureOut">
              <a:rPr lang="en-AU" smtClean="0"/>
              <a:t>28/02/2024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D2E6BA3-77A2-42BE-9AAA-C7BCD547663A}" type="slidenum">
              <a:rPr lang="en-AU" smtClean="0"/>
              <a:t>‹#›</a:t>
            </a:fld>
            <a:endParaRPr lang="en-AU"/>
          </a:p>
        </p:txBody>
      </p:sp>
    </p:spTree>
    <p:extLst>
      <p:ext uri="{BB962C8B-B14F-4D97-AF65-F5344CB8AC3E}">
        <p14:creationId xmlns:p14="http://schemas.microsoft.com/office/powerpoint/2010/main" val="3525332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6A268C-79A0-4177-9E1A-8FE0C2806AF9}" type="datetimeFigureOut">
              <a:rPr lang="en-AU" smtClean="0"/>
              <a:t>28/02/2024</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2E6BA3-77A2-42BE-9AAA-C7BCD547663A}" type="slidenum">
              <a:rPr lang="en-AU" smtClean="0"/>
              <a:t>‹#›</a:t>
            </a:fld>
            <a:endParaRPr lang="en-AU"/>
          </a:p>
        </p:txBody>
      </p:sp>
    </p:spTree>
    <p:extLst>
      <p:ext uri="{BB962C8B-B14F-4D97-AF65-F5344CB8AC3E}">
        <p14:creationId xmlns:p14="http://schemas.microsoft.com/office/powerpoint/2010/main" val="8536736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6017"/>
            <a:lum/>
          </a:blip>
          <a:srcRect/>
          <a:stretch>
            <a:fillRect t="-49000" r="31000"/>
          </a:stretch>
        </a:blipFill>
        <a:effectLst/>
      </p:bgPr>
    </p:bg>
    <p:spTree>
      <p:nvGrpSpPr>
        <p:cNvPr id="1" name=""/>
        <p:cNvGrpSpPr/>
        <p:nvPr/>
      </p:nvGrpSpPr>
      <p:grpSpPr>
        <a:xfrm>
          <a:off x="0" y="0"/>
          <a:ext cx="0" cy="0"/>
          <a:chOff x="0" y="0"/>
          <a:chExt cx="0" cy="0"/>
        </a:xfrm>
      </p:grpSpPr>
      <p:sp>
        <p:nvSpPr>
          <p:cNvPr id="5" name="Rectangle 1"/>
          <p:cNvSpPr>
            <a:spLocks noChangeArrowheads="1"/>
          </p:cNvSpPr>
          <p:nvPr/>
        </p:nvSpPr>
        <p:spPr bwMode="auto">
          <a:xfrm>
            <a:off x="6630964" y="1259175"/>
            <a:ext cx="5951328"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4400" b="1"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rPr>
              <a:t>A Guide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4400" b="1"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rPr>
              <a:t>to the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4400" b="1"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rPr>
              <a:t>Z Energy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4400" b="1"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rPr>
              <a:t>Good in the Hoo</a:t>
            </a:r>
            <a:r>
              <a:rPr lang="en-AU" altLang="en-US" sz="4400" b="1" dirty="0">
                <a:solidFill>
                  <a:srgbClr val="002060"/>
                </a:solidFill>
                <a:latin typeface="Arial" panose="020B0604020202020204" pitchFamily="34" charset="0"/>
                <a:ea typeface="Calibri" panose="020F0502020204030204" pitchFamily="34" charset="0"/>
                <a:cs typeface="Arial" panose="020B0604020202020204" pitchFamily="34" charset="0"/>
              </a:rPr>
              <a:t>d programme</a:t>
            </a:r>
            <a:endParaRPr lang="en-AU" altLang="en-US" sz="4400" b="1" dirty="0">
              <a:solidFill>
                <a:srgbClr val="002060"/>
              </a:solidFill>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AU" altLang="en-US" b="1" dirty="0">
              <a:solidFill>
                <a:srgbClr val="002060"/>
              </a:solidFill>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AU" altLang="en-US"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0716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8F02E1-12FF-8D83-9899-7BBAD7B41E3D}"/>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500" b="1">
                <a:solidFill>
                  <a:srgbClr val="FFFFFF"/>
                </a:solidFill>
              </a:rPr>
              <a:t>Then the hard work for Retailers begins with </a:t>
            </a:r>
            <a:br>
              <a:rPr lang="en-US" sz="2500" b="1">
                <a:solidFill>
                  <a:srgbClr val="FFFFFF"/>
                </a:solidFill>
              </a:rPr>
            </a:br>
            <a:r>
              <a:rPr lang="en-US" sz="2500" b="1">
                <a:solidFill>
                  <a:srgbClr val="FFFFFF"/>
                </a:solidFill>
              </a:rPr>
              <a:t>reducing </a:t>
            </a:r>
            <a:br>
              <a:rPr lang="en-US" sz="2500" b="1">
                <a:solidFill>
                  <a:srgbClr val="FFFFFF"/>
                </a:solidFill>
              </a:rPr>
            </a:br>
            <a:r>
              <a:rPr lang="en-US" sz="2500" b="1">
                <a:solidFill>
                  <a:srgbClr val="FFFFFF"/>
                </a:solidFill>
              </a:rPr>
              <a:t>30 - 40 applications per site to 4.</a:t>
            </a:r>
          </a:p>
        </p:txBody>
      </p:sp>
      <p:pic>
        <p:nvPicPr>
          <p:cNvPr id="6" name="Picture 5" descr="A yellow cartoon emoticon with a fist raised&#10;&#10;Description automatically generated">
            <a:extLst>
              <a:ext uri="{FF2B5EF4-FFF2-40B4-BE49-F238E27FC236}">
                <a16:creationId xmlns:a16="http://schemas.microsoft.com/office/drawing/2014/main" id="{6D6669DC-AA0E-570A-B2E4-7786FCE19F65}"/>
              </a:ext>
            </a:extLst>
          </p:cNvPr>
          <p:cNvPicPr>
            <a:picLocks noChangeAspect="1"/>
          </p:cNvPicPr>
          <p:nvPr/>
        </p:nvPicPr>
        <p:blipFill rotWithShape="1">
          <a:blip r:embed="rId3">
            <a:extLst>
              <a:ext uri="{28A0092B-C50C-407E-A947-70E740481C1C}">
                <a14:useLocalDpi xmlns:a14="http://schemas.microsoft.com/office/drawing/2010/main" val="0"/>
              </a:ext>
            </a:extLst>
          </a:blip>
          <a:srcRect l="4077" r="5172"/>
          <a:stretch/>
        </p:blipFill>
        <p:spPr>
          <a:xfrm>
            <a:off x="5328516" y="643466"/>
            <a:ext cx="5678300" cy="5568739"/>
          </a:xfrm>
          <a:prstGeom prst="rect">
            <a:avLst/>
          </a:prstGeom>
        </p:spPr>
      </p:pic>
    </p:spTree>
    <p:extLst>
      <p:ext uri="{BB962C8B-B14F-4D97-AF65-F5344CB8AC3E}">
        <p14:creationId xmlns:p14="http://schemas.microsoft.com/office/powerpoint/2010/main" val="4009329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7512A3-A30B-9C80-F344-ADFD1A9C5CE6}"/>
              </a:ext>
            </a:extLst>
          </p:cNvPr>
          <p:cNvSpPr>
            <a:spLocks noGrp="1"/>
          </p:cNvSpPr>
          <p:nvPr>
            <p:ph type="title"/>
          </p:nvPr>
        </p:nvSpPr>
        <p:spPr>
          <a:xfrm>
            <a:off x="7380407" y="743447"/>
            <a:ext cx="3973385" cy="3692028"/>
          </a:xfrm>
          <a:noFill/>
        </p:spPr>
        <p:txBody>
          <a:bodyPr vert="horz" lIns="91440" tIns="45720" rIns="91440" bIns="45720" rtlCol="0" anchor="b">
            <a:normAutofit/>
          </a:bodyPr>
          <a:lstStyle/>
          <a:p>
            <a:r>
              <a:rPr lang="en-US" b="1" dirty="0">
                <a:solidFill>
                  <a:schemeClr val="accent1">
                    <a:lumMod val="50000"/>
                  </a:schemeClr>
                </a:solidFill>
              </a:rPr>
              <a:t>Voting is instore  and generally around October for 4 weeks.</a:t>
            </a:r>
          </a:p>
        </p:txBody>
      </p:sp>
      <p:pic>
        <p:nvPicPr>
          <p:cNvPr id="11" name="Picture 10" descr="A group of women standing next to a display case&#10;&#10;Description automatically generated">
            <a:extLst>
              <a:ext uri="{FF2B5EF4-FFF2-40B4-BE49-F238E27FC236}">
                <a16:creationId xmlns:a16="http://schemas.microsoft.com/office/drawing/2014/main" id="{C3B134D5-5ED9-2C91-4A39-7B2F4C6DB799}"/>
              </a:ext>
            </a:extLst>
          </p:cNvPr>
          <p:cNvPicPr>
            <a:picLocks noChangeAspect="1"/>
          </p:cNvPicPr>
          <p:nvPr/>
        </p:nvPicPr>
        <p:blipFill rotWithShape="1">
          <a:blip r:embed="rId3">
            <a:extLst>
              <a:ext uri="{28A0092B-C50C-407E-A947-70E740481C1C}">
                <a14:useLocalDpi xmlns:a14="http://schemas.microsoft.com/office/drawing/2010/main" val="0"/>
              </a:ext>
            </a:extLst>
          </a:blip>
          <a:srcRect r="-1" b="1928"/>
          <a:stretch/>
        </p:blipFill>
        <p:spPr>
          <a:xfrm>
            <a:off x="20" y="10"/>
            <a:ext cx="6992881" cy="6857990"/>
          </a:xfrm>
          <a:prstGeom prst="rect">
            <a:avLst/>
          </a:prstGeom>
        </p:spPr>
      </p:pic>
    </p:spTree>
    <p:extLst>
      <p:ext uri="{BB962C8B-B14F-4D97-AF65-F5344CB8AC3E}">
        <p14:creationId xmlns:p14="http://schemas.microsoft.com/office/powerpoint/2010/main" val="180777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holding up a large banner&#10;&#10;Description automatically generated">
            <a:extLst>
              <a:ext uri="{FF2B5EF4-FFF2-40B4-BE49-F238E27FC236}">
                <a16:creationId xmlns:a16="http://schemas.microsoft.com/office/drawing/2014/main" id="{835C1FAD-DA34-774B-111F-AD5EEF96C21F}"/>
              </a:ext>
            </a:extLst>
          </p:cNvPr>
          <p:cNvPicPr>
            <a:picLocks noChangeAspect="1"/>
          </p:cNvPicPr>
          <p:nvPr/>
        </p:nvPicPr>
        <p:blipFill rotWithShape="1">
          <a:blip r:embed="rId3">
            <a:extLst>
              <a:ext uri="{28A0092B-C50C-407E-A947-70E740481C1C}">
                <a14:useLocalDpi xmlns:a14="http://schemas.microsoft.com/office/drawing/2010/main" val="0"/>
              </a:ext>
            </a:extLst>
          </a:blip>
          <a:srcRect l="13216" r="3673" b="1"/>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EE5EE1-A906-1E23-B22B-E68D7CF03A96}"/>
              </a:ext>
            </a:extLst>
          </p:cNvPr>
          <p:cNvSpPr>
            <a:spLocks noGrp="1"/>
          </p:cNvSpPr>
          <p:nvPr>
            <p:ph type="title"/>
          </p:nvPr>
        </p:nvSpPr>
        <p:spPr>
          <a:xfrm>
            <a:off x="523875" y="5317240"/>
            <a:ext cx="11210925" cy="744836"/>
          </a:xfrm>
        </p:spPr>
        <p:txBody>
          <a:bodyPr vert="horz" lIns="91440" tIns="45720" rIns="91440" bIns="45720" rtlCol="0">
            <a:normAutofit/>
          </a:bodyPr>
          <a:lstStyle/>
          <a:p>
            <a:pPr algn="ctr"/>
            <a:r>
              <a:rPr lang="en-US" sz="3600" b="1" dirty="0">
                <a:solidFill>
                  <a:schemeClr val="accent1">
                    <a:lumMod val="50000"/>
                  </a:schemeClr>
                </a:solidFill>
              </a:rPr>
              <a:t>Cheque Presentation 2023</a:t>
            </a:r>
          </a:p>
        </p:txBody>
      </p:sp>
      <p:cxnSp>
        <p:nvCxnSpPr>
          <p:cNvPr id="22" name="Straight Connector 2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5132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84815E-1551-7693-46FE-D73B01A81FDA}"/>
              </a:ext>
            </a:extLst>
          </p:cNvPr>
          <p:cNvSpPr>
            <a:spLocks noGrp="1"/>
          </p:cNvSpPr>
          <p:nvPr>
            <p:ph type="title"/>
          </p:nvPr>
        </p:nvSpPr>
        <p:spPr>
          <a:xfrm>
            <a:off x="838200" y="557190"/>
            <a:ext cx="10515600" cy="1840010"/>
          </a:xfrm>
        </p:spPr>
        <p:txBody>
          <a:bodyPr>
            <a:normAutofit/>
          </a:bodyPr>
          <a:lstStyle/>
          <a:p>
            <a:pPr algn="ctr"/>
            <a:r>
              <a:rPr lang="en-US" sz="5200" b="1" dirty="0">
                <a:solidFill>
                  <a:schemeClr val="accent1">
                    <a:lumMod val="50000"/>
                  </a:schemeClr>
                </a:solidFill>
              </a:rPr>
              <a:t>Discretionary Funding</a:t>
            </a:r>
            <a:br>
              <a:rPr lang="en-US" sz="5200" b="1" dirty="0">
                <a:solidFill>
                  <a:schemeClr val="accent1">
                    <a:lumMod val="50000"/>
                  </a:schemeClr>
                </a:solidFill>
              </a:rPr>
            </a:br>
            <a:r>
              <a:rPr lang="en-US" sz="2400" b="1" dirty="0">
                <a:solidFill>
                  <a:schemeClr val="accent1">
                    <a:lumMod val="50000"/>
                  </a:schemeClr>
                </a:solidFill>
              </a:rPr>
              <a:t>Ag Days, Food Bank Donations, School Garden Projects, Hospice Fundraisers…</a:t>
            </a:r>
            <a:endParaRPr lang="en-US" sz="5200" b="1" dirty="0">
              <a:solidFill>
                <a:schemeClr val="accent1">
                  <a:lumMod val="50000"/>
                </a:schemeClr>
              </a:solidFill>
            </a:endParaRPr>
          </a:p>
        </p:txBody>
      </p:sp>
      <p:pic>
        <p:nvPicPr>
          <p:cNvPr id="10" name="Picture 9" descr="A person and child with sheep&#10;&#10;Description automatically generated">
            <a:extLst>
              <a:ext uri="{FF2B5EF4-FFF2-40B4-BE49-F238E27FC236}">
                <a16:creationId xmlns:a16="http://schemas.microsoft.com/office/drawing/2014/main" id="{032C2982-8A96-D72B-DC9B-369C359192D6}"/>
              </a:ext>
            </a:extLst>
          </p:cNvPr>
          <p:cNvPicPr>
            <a:picLocks noChangeAspect="1"/>
          </p:cNvPicPr>
          <p:nvPr/>
        </p:nvPicPr>
        <p:blipFill rotWithShape="1">
          <a:blip r:embed="rId3">
            <a:extLst>
              <a:ext uri="{28A0092B-C50C-407E-A947-70E740481C1C}">
                <a14:useLocalDpi xmlns:a14="http://schemas.microsoft.com/office/drawing/2010/main" val="0"/>
              </a:ext>
            </a:extLst>
          </a:blip>
          <a:srcRect r="24227" b="3"/>
          <a:stretch/>
        </p:blipFill>
        <p:spPr>
          <a:xfrm>
            <a:off x="182787" y="2558694"/>
            <a:ext cx="2827865" cy="3731891"/>
          </a:xfrm>
          <a:prstGeom prst="rect">
            <a:avLst/>
          </a:prstGeom>
        </p:spPr>
      </p:pic>
      <p:pic>
        <p:nvPicPr>
          <p:cNvPr id="6" name="Picture 5" descr="A group of people in safety vests holding a black and white banner&#10;&#10;Description automatically generated">
            <a:extLst>
              <a:ext uri="{FF2B5EF4-FFF2-40B4-BE49-F238E27FC236}">
                <a16:creationId xmlns:a16="http://schemas.microsoft.com/office/drawing/2014/main" id="{F8D09E74-F96B-6E40-EA05-FE4B3B779528}"/>
              </a:ext>
            </a:extLst>
          </p:cNvPr>
          <p:cNvPicPr>
            <a:picLocks noChangeAspect="1"/>
          </p:cNvPicPr>
          <p:nvPr/>
        </p:nvPicPr>
        <p:blipFill rotWithShape="1">
          <a:blip r:embed="rId4">
            <a:extLst>
              <a:ext uri="{28A0092B-C50C-407E-A947-70E740481C1C}">
                <a14:useLocalDpi xmlns:a14="http://schemas.microsoft.com/office/drawing/2010/main" val="0"/>
              </a:ext>
            </a:extLst>
          </a:blip>
          <a:srcRect l="19806" r="4421" b="3"/>
          <a:stretch/>
        </p:blipFill>
        <p:spPr>
          <a:xfrm>
            <a:off x="3180760" y="2558694"/>
            <a:ext cx="2827865" cy="3731891"/>
          </a:xfrm>
          <a:prstGeom prst="rect">
            <a:avLst/>
          </a:prstGeom>
        </p:spPr>
      </p:pic>
      <p:pic>
        <p:nvPicPr>
          <p:cNvPr id="8" name="Picture 7" descr="A piece of paper with writing on it&#10;&#10;Description automatically generated">
            <a:extLst>
              <a:ext uri="{FF2B5EF4-FFF2-40B4-BE49-F238E27FC236}">
                <a16:creationId xmlns:a16="http://schemas.microsoft.com/office/drawing/2014/main" id="{E622005C-7037-7908-30E4-54F81CB81E74}"/>
              </a:ext>
            </a:extLst>
          </p:cNvPr>
          <p:cNvPicPr>
            <a:picLocks noChangeAspect="1"/>
          </p:cNvPicPr>
          <p:nvPr/>
        </p:nvPicPr>
        <p:blipFill rotWithShape="1">
          <a:blip r:embed="rId5">
            <a:extLst>
              <a:ext uri="{28A0092B-C50C-407E-A947-70E740481C1C}">
                <a14:useLocalDpi xmlns:a14="http://schemas.microsoft.com/office/drawing/2010/main" val="0"/>
              </a:ext>
            </a:extLst>
          </a:blip>
          <a:srcRect r="-2" b="1021"/>
          <a:stretch/>
        </p:blipFill>
        <p:spPr>
          <a:xfrm>
            <a:off x="6178733" y="2558694"/>
            <a:ext cx="2827865" cy="3731891"/>
          </a:xfrm>
          <a:prstGeom prst="rect">
            <a:avLst/>
          </a:prstGeom>
        </p:spPr>
      </p:pic>
      <p:pic>
        <p:nvPicPr>
          <p:cNvPr id="4" name="Picture 3" descr="A person and person standing next to a van&#10;&#10;Description automatically generated">
            <a:extLst>
              <a:ext uri="{FF2B5EF4-FFF2-40B4-BE49-F238E27FC236}">
                <a16:creationId xmlns:a16="http://schemas.microsoft.com/office/drawing/2014/main" id="{A63731CF-3B52-57D8-C1C2-49EB4447DBDC}"/>
              </a:ext>
            </a:extLst>
          </p:cNvPr>
          <p:cNvPicPr>
            <a:picLocks noChangeAspect="1"/>
          </p:cNvPicPr>
          <p:nvPr/>
        </p:nvPicPr>
        <p:blipFill rotWithShape="1">
          <a:blip r:embed="rId6">
            <a:extLst>
              <a:ext uri="{28A0092B-C50C-407E-A947-70E740481C1C}">
                <a14:useLocalDpi xmlns:a14="http://schemas.microsoft.com/office/drawing/2010/main" val="0"/>
              </a:ext>
            </a:extLst>
          </a:blip>
          <a:srcRect l="15538" r="8688" b="3"/>
          <a:stretch/>
        </p:blipFill>
        <p:spPr>
          <a:xfrm>
            <a:off x="9176706" y="2558694"/>
            <a:ext cx="2827865" cy="3731891"/>
          </a:xfrm>
          <a:prstGeom prst="rect">
            <a:avLst/>
          </a:prstGeom>
        </p:spPr>
      </p:pic>
    </p:spTree>
    <p:extLst>
      <p:ext uri="{BB962C8B-B14F-4D97-AF65-F5344CB8AC3E}">
        <p14:creationId xmlns:p14="http://schemas.microsoft.com/office/powerpoint/2010/main" val="274851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17E82C1-C309-BDD7-A337-CCF0AF1C4149}"/>
              </a:ext>
            </a:extLst>
          </p:cNvPr>
          <p:cNvPicPr>
            <a:picLocks noChangeAspect="1"/>
          </p:cNvPicPr>
          <p:nvPr/>
        </p:nvPicPr>
        <p:blipFill>
          <a:blip r:embed="rId3"/>
          <a:stretch>
            <a:fillRect/>
          </a:stretch>
        </p:blipFill>
        <p:spPr>
          <a:xfrm>
            <a:off x="1289303" y="1420811"/>
            <a:ext cx="9613397" cy="1610244"/>
          </a:xfrm>
          <a:prstGeom prst="rect">
            <a:avLst/>
          </a:prstGeom>
        </p:spPr>
      </p:pic>
      <p:sp>
        <p:nvSpPr>
          <p:cNvPr id="17" name="Right Triangle 1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42F9D1-CC63-958B-D737-9E24C8D424EC}"/>
              </a:ext>
            </a:extLst>
          </p:cNvPr>
          <p:cNvSpPr>
            <a:spLocks noGrp="1"/>
          </p:cNvSpPr>
          <p:nvPr>
            <p:ph type="title"/>
          </p:nvPr>
        </p:nvSpPr>
        <p:spPr>
          <a:xfrm>
            <a:off x="1289304" y="3429000"/>
            <a:ext cx="8921672" cy="1713305"/>
          </a:xfrm>
        </p:spPr>
        <p:txBody>
          <a:bodyPr vert="horz" lIns="91440" tIns="45720" rIns="91440" bIns="45720" rtlCol="0" anchor="b">
            <a:normAutofit fontScale="90000"/>
          </a:bodyPr>
          <a:lstStyle/>
          <a:p>
            <a:r>
              <a:rPr lang="en-US" sz="3800" b="1" kern="1200" dirty="0">
                <a:solidFill>
                  <a:schemeClr val="tx1"/>
                </a:solidFill>
                <a:latin typeface="+mj-lt"/>
                <a:ea typeface="+mj-ea"/>
                <a:cs typeface="+mj-cs"/>
              </a:rPr>
              <a:t>Melanie Kennerley – Community Champion </a:t>
            </a:r>
            <a:br>
              <a:rPr lang="en-US" sz="3800" b="1" kern="1200" dirty="0">
                <a:solidFill>
                  <a:schemeClr val="tx1"/>
                </a:solidFill>
                <a:latin typeface="+mj-lt"/>
                <a:ea typeface="+mj-ea"/>
                <a:cs typeface="+mj-cs"/>
              </a:rPr>
            </a:br>
            <a:br>
              <a:rPr lang="en-US" sz="3800" b="1" kern="1200" dirty="0">
                <a:solidFill>
                  <a:schemeClr val="tx1"/>
                </a:solidFill>
                <a:latin typeface="+mj-lt"/>
                <a:ea typeface="+mj-ea"/>
                <a:cs typeface="+mj-cs"/>
              </a:rPr>
            </a:br>
            <a:r>
              <a:rPr lang="en-US" sz="3800" b="1" kern="1200" dirty="0" err="1">
                <a:solidFill>
                  <a:schemeClr val="tx1"/>
                </a:solidFill>
                <a:latin typeface="+mj-lt"/>
                <a:ea typeface="+mj-ea"/>
                <a:cs typeface="+mj-cs"/>
              </a:rPr>
              <a:t>melanie@kennerley.co.nz</a:t>
            </a:r>
            <a:endParaRPr lang="en-US" sz="3800" b="1" kern="1200" dirty="0">
              <a:solidFill>
                <a:schemeClr val="tx1"/>
              </a:solidFill>
              <a:latin typeface="+mj-lt"/>
              <a:ea typeface="+mj-ea"/>
              <a:cs typeface="+mj-cs"/>
            </a:endParaRPr>
          </a:p>
        </p:txBody>
      </p:sp>
    </p:spTree>
    <p:extLst>
      <p:ext uri="{BB962C8B-B14F-4D97-AF65-F5344CB8AC3E}">
        <p14:creationId xmlns:p14="http://schemas.microsoft.com/office/powerpoint/2010/main" val="4004787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3A1A5E-263B-934B-D7C8-EE28279987A0}"/>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dirty="0">
                <a:solidFill>
                  <a:schemeClr val="accent1">
                    <a:lumMod val="50000"/>
                  </a:schemeClr>
                </a:solidFill>
              </a:rPr>
              <a:t>Melanie Kennerley</a:t>
            </a:r>
          </a:p>
        </p:txBody>
      </p:sp>
      <p:sp>
        <p:nvSpPr>
          <p:cNvPr id="9" name="Content Placeholder 8">
            <a:extLst>
              <a:ext uri="{FF2B5EF4-FFF2-40B4-BE49-F238E27FC236}">
                <a16:creationId xmlns:a16="http://schemas.microsoft.com/office/drawing/2014/main" id="{61563342-1EB2-D684-F41F-F30C424038C0}"/>
              </a:ext>
            </a:extLst>
          </p:cNvPr>
          <p:cNvSpPr>
            <a:spLocks noGrp="1"/>
          </p:cNvSpPr>
          <p:nvPr>
            <p:ph idx="1"/>
          </p:nvPr>
        </p:nvSpPr>
        <p:spPr>
          <a:xfrm>
            <a:off x="643467" y="5277684"/>
            <a:ext cx="4620584" cy="775494"/>
          </a:xfrm>
        </p:spPr>
        <p:txBody>
          <a:bodyPr vert="horz" lIns="91440" tIns="45720" rIns="91440" bIns="45720" rtlCol="0">
            <a:normAutofit fontScale="92500" lnSpcReduction="20000"/>
          </a:bodyPr>
          <a:lstStyle/>
          <a:p>
            <a:pPr marL="0" indent="0">
              <a:buNone/>
            </a:pPr>
            <a:r>
              <a:rPr lang="en-US" sz="2200" dirty="0">
                <a:solidFill>
                  <a:schemeClr val="accent1">
                    <a:lumMod val="50000"/>
                  </a:schemeClr>
                </a:solidFill>
              </a:rPr>
              <a:t>Community Champion and Z Retailer in East Auckland, South Auckland and Franklin</a:t>
            </a:r>
          </a:p>
        </p:txBody>
      </p:sp>
      <p:pic>
        <p:nvPicPr>
          <p:cNvPr id="5" name="Content Placeholder 4" descr="A person holding a sign&#10;&#10;Description automatically generated">
            <a:extLst>
              <a:ext uri="{FF2B5EF4-FFF2-40B4-BE49-F238E27FC236}">
                <a16:creationId xmlns:a16="http://schemas.microsoft.com/office/drawing/2014/main" id="{5A5F0CCC-B8DE-CB17-892E-8BDF01B3EC2D}"/>
              </a:ext>
            </a:extLst>
          </p:cNvPr>
          <p:cNvPicPr>
            <a:picLocks noChangeAspect="1"/>
          </p:cNvPicPr>
          <p:nvPr/>
        </p:nvPicPr>
        <p:blipFill rotWithShape="1">
          <a:blip r:embed="rId3">
            <a:extLst>
              <a:ext uri="{28A0092B-C50C-407E-A947-70E740481C1C}">
                <a14:useLocalDpi xmlns:a14="http://schemas.microsoft.com/office/drawing/2010/main" val="0"/>
              </a:ext>
            </a:extLst>
          </a:blip>
          <a:srcRect b="1374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801008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l="14000" t="-49000" r="7000"/>
          </a:stretch>
        </a:blipFill>
        <a:effectLst/>
      </p:bgPr>
    </p:bg>
    <p:spTree>
      <p:nvGrpSpPr>
        <p:cNvPr id="1" name=""/>
        <p:cNvGrpSpPr/>
        <p:nvPr/>
      </p:nvGrpSpPr>
      <p:grpSpPr>
        <a:xfrm>
          <a:off x="0" y="0"/>
          <a:ext cx="0" cy="0"/>
          <a:chOff x="0" y="0"/>
          <a:chExt cx="0" cy="0"/>
        </a:xfrm>
      </p:grpSpPr>
      <p:pic>
        <p:nvPicPr>
          <p:cNvPr id="3" name="Picture 2" descr="A car that has been demolished&#10;&#10;Description automatically generated">
            <a:extLst>
              <a:ext uri="{FF2B5EF4-FFF2-40B4-BE49-F238E27FC236}">
                <a16:creationId xmlns:a16="http://schemas.microsoft.com/office/drawing/2014/main" id="{E4CD4EEB-6C61-827F-1028-A6C9A74903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0602" y="89329"/>
            <a:ext cx="9037983" cy="6679342"/>
          </a:xfrm>
          <a:prstGeom prst="rect">
            <a:avLst/>
          </a:prstGeom>
        </p:spPr>
      </p:pic>
      <p:sp>
        <p:nvSpPr>
          <p:cNvPr id="5" name="Rectangle 1"/>
          <p:cNvSpPr>
            <a:spLocks noChangeArrowheads="1"/>
          </p:cNvSpPr>
          <p:nvPr/>
        </p:nvSpPr>
        <p:spPr bwMode="auto">
          <a:xfrm>
            <a:off x="724828" y="107614"/>
            <a:ext cx="11143785" cy="8094524"/>
          </a:xfrm>
          <a:prstGeom prst="rect">
            <a:avLst/>
          </a:prstGeom>
          <a:noFill/>
          <a:ln>
            <a:solidFill>
              <a:schemeClr val="bg2"/>
            </a:solid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4400" b="1"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Good in the Hood (GITH)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4400" b="1"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began with the first Christchurch Earthquake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4400" b="1"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AU" altLang="en-US" sz="44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4400" b="1"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4400" b="1"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4400" b="1"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AU" altLang="en-US" sz="4400" b="1" dirty="0">
                <a:solidFill>
                  <a:schemeClr val="bg1"/>
                </a:solidFill>
                <a:latin typeface="Arial" panose="020B0604020202020204" pitchFamily="34" charset="0"/>
                <a:ea typeface="Calibri" panose="020F0502020204030204" pitchFamily="34" charset="0"/>
                <a:cs typeface="Arial" panose="020B0604020202020204" pitchFamily="34" charset="0"/>
              </a:rPr>
              <a:t>4</a:t>
            </a:r>
            <a:r>
              <a:rPr lang="en-AU" altLang="en-US" sz="4400" b="1" baseline="30000" dirty="0">
                <a:solidFill>
                  <a:schemeClr val="bg1"/>
                </a:solidFill>
                <a:latin typeface="Arial" panose="020B0604020202020204" pitchFamily="34" charset="0"/>
                <a:ea typeface="Calibri" panose="020F0502020204030204" pitchFamily="34" charset="0"/>
                <a:cs typeface="Arial" panose="020B0604020202020204" pitchFamily="34" charset="0"/>
              </a:rPr>
              <a:t>th</a:t>
            </a:r>
            <a:r>
              <a:rPr lang="en-AU" altLang="en-US" sz="4400" b="1" dirty="0">
                <a:solidFill>
                  <a:schemeClr val="bg1"/>
                </a:solidFill>
                <a:latin typeface="Arial" panose="020B0604020202020204" pitchFamily="34" charset="0"/>
                <a:ea typeface="Calibri" panose="020F0502020204030204" pitchFamily="34" charset="0"/>
                <a:cs typeface="Arial" panose="020B0604020202020204" pitchFamily="34" charset="0"/>
              </a:rPr>
              <a:t> September 2010</a:t>
            </a:r>
            <a:endParaRPr kumimoji="0" lang="en-AU" altLang="en-US" sz="4400" b="1" i="0" u="none" strike="noStrike" cap="none" normalizeH="0" baseline="0" dirty="0">
              <a:ln>
                <a:noFill/>
              </a:ln>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AU" altLang="en-US" sz="4400" b="1" dirty="0">
              <a:solidFill>
                <a:srgbClr val="002060"/>
              </a:solidFill>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AU" altLang="en-US" sz="4400" b="1" dirty="0">
              <a:solidFill>
                <a:srgbClr val="002060"/>
              </a:solidFill>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AU" altLang="en-US" b="1" dirty="0">
              <a:solidFill>
                <a:srgbClr val="002060"/>
              </a:solidFill>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AU" altLang="en-US"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2098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0"/>
            <a:lum/>
          </a:blip>
          <a:srcRect/>
          <a:stretch>
            <a:fillRect l="14000" t="-49000" r="7000"/>
          </a:stretch>
        </a:blipFill>
        <a:effectLst/>
      </p:bgPr>
    </p:bg>
    <p:spTree>
      <p:nvGrpSpPr>
        <p:cNvPr id="1" name=""/>
        <p:cNvGrpSpPr/>
        <p:nvPr/>
      </p:nvGrpSpPr>
      <p:grpSpPr>
        <a:xfrm>
          <a:off x="0" y="0"/>
          <a:ext cx="0" cy="0"/>
          <a:chOff x="0" y="0"/>
          <a:chExt cx="0" cy="0"/>
        </a:xfrm>
      </p:grpSpPr>
      <p:sp>
        <p:nvSpPr>
          <p:cNvPr id="5" name="Rectangle 1"/>
          <p:cNvSpPr>
            <a:spLocks noChangeArrowheads="1"/>
          </p:cNvSpPr>
          <p:nvPr/>
        </p:nvSpPr>
        <p:spPr bwMode="auto">
          <a:xfrm>
            <a:off x="5685183" y="-665066"/>
            <a:ext cx="5997900" cy="840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2000" b="1"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AU" altLang="en-US" sz="4400" b="1"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AU" altLang="en-US" sz="4400" b="1"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4400" b="1"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rPr>
              <a:t>Since then Z Energy have made over $10 million in donations to community organisations and charities throughout New Zealand.</a:t>
            </a:r>
          </a:p>
          <a:p>
            <a:pPr marL="0" marR="0" lvl="0" indent="0" algn="ctr" defTabSz="914400" rtl="0" eaLnBrk="0" fontAlgn="base" latinLnBrk="0" hangingPunct="0">
              <a:lnSpc>
                <a:spcPct val="100000"/>
              </a:lnSpc>
              <a:spcBef>
                <a:spcPct val="0"/>
              </a:spcBef>
              <a:spcAft>
                <a:spcPct val="0"/>
              </a:spcAft>
              <a:buClrTx/>
              <a:buSzTx/>
              <a:buFontTx/>
              <a:buNone/>
              <a:tabLst/>
            </a:pPr>
            <a:endParaRPr lang="en-AU" altLang="en-US" sz="4400" b="1" dirty="0">
              <a:solidFill>
                <a:srgbClr val="002060"/>
              </a:solidFill>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AU" altLang="en-US" sz="4400" b="1" dirty="0">
              <a:solidFill>
                <a:srgbClr val="002060"/>
              </a:solidFill>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AU" altLang="en-US" b="1" dirty="0">
              <a:solidFill>
                <a:srgbClr val="002060"/>
              </a:solidFill>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AU" altLang="en-US" b="1" dirty="0">
              <a:solidFill>
                <a:srgbClr val="002060"/>
              </a:solidFill>
              <a:latin typeface="Arial" panose="020B0604020202020204" pitchFamily="34" charset="0"/>
              <a:cs typeface="Arial" panose="020B0604020202020204" pitchFamily="34" charset="0"/>
            </a:endParaRPr>
          </a:p>
        </p:txBody>
      </p:sp>
      <p:pic>
        <p:nvPicPr>
          <p:cNvPr id="3" name="Picture 2" descr="A red frisbee on a stand&#10;&#10;Description automatically generated">
            <a:extLst>
              <a:ext uri="{FF2B5EF4-FFF2-40B4-BE49-F238E27FC236}">
                <a16:creationId xmlns:a16="http://schemas.microsoft.com/office/drawing/2014/main" id="{F16A06F3-D5F6-AF1F-7448-279261EB61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Tree>
    <p:extLst>
      <p:ext uri="{BB962C8B-B14F-4D97-AF65-F5344CB8AC3E}">
        <p14:creationId xmlns:p14="http://schemas.microsoft.com/office/powerpoint/2010/main" val="223407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61E61F-4D2C-52C0-0159-A4AA0225104D}"/>
              </a:ext>
            </a:extLst>
          </p:cNvPr>
          <p:cNvSpPr>
            <a:spLocks noGrp="1"/>
          </p:cNvSpPr>
          <p:nvPr>
            <p:ph type="title"/>
          </p:nvPr>
        </p:nvSpPr>
        <p:spPr>
          <a:xfrm>
            <a:off x="640080" y="325369"/>
            <a:ext cx="4368602" cy="1956841"/>
          </a:xfrm>
        </p:spPr>
        <p:txBody>
          <a:bodyPr anchor="b">
            <a:normAutofit/>
          </a:bodyPr>
          <a:lstStyle/>
          <a:p>
            <a:pPr algn="ctr"/>
            <a:r>
              <a:rPr lang="en-US" sz="4200" b="1" dirty="0">
                <a:solidFill>
                  <a:schemeClr val="accent1">
                    <a:lumMod val="50000"/>
                  </a:schemeClr>
                </a:solidFill>
              </a:rPr>
              <a:t>How does </a:t>
            </a:r>
            <a:br>
              <a:rPr lang="en-US" sz="4200" b="1" dirty="0">
                <a:solidFill>
                  <a:schemeClr val="accent1">
                    <a:lumMod val="50000"/>
                  </a:schemeClr>
                </a:solidFill>
              </a:rPr>
            </a:br>
            <a:r>
              <a:rPr lang="en-US" sz="4200" b="1" dirty="0">
                <a:solidFill>
                  <a:schemeClr val="accent1">
                    <a:lumMod val="50000"/>
                  </a:schemeClr>
                </a:solidFill>
              </a:rPr>
              <a:t>Good in the Hood work?</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7B37EF5C-D889-E4EF-F86C-790266A396B7}"/>
              </a:ext>
            </a:extLst>
          </p:cNvPr>
          <p:cNvSpPr>
            <a:spLocks noGrp="1"/>
          </p:cNvSpPr>
          <p:nvPr>
            <p:ph idx="1"/>
          </p:nvPr>
        </p:nvSpPr>
        <p:spPr>
          <a:xfrm>
            <a:off x="640080" y="2872899"/>
            <a:ext cx="4243589" cy="3320668"/>
          </a:xfrm>
        </p:spPr>
        <p:txBody>
          <a:bodyPr>
            <a:normAutofit lnSpcReduction="10000"/>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2400" b="1"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rPr>
              <a:t>Every year each Z service station across NZ gives away a total of $5,000</a:t>
            </a:r>
          </a:p>
          <a:p>
            <a:pPr marL="0" marR="0" lvl="0" indent="0" algn="ctr" defTabSz="914400" rtl="0" eaLnBrk="0" fontAlgn="base" latinLnBrk="0" hangingPunct="0">
              <a:lnSpc>
                <a:spcPct val="100000"/>
              </a:lnSpc>
              <a:spcBef>
                <a:spcPct val="0"/>
              </a:spcBef>
              <a:spcAft>
                <a:spcPct val="0"/>
              </a:spcAft>
              <a:buClrTx/>
              <a:buSzTx/>
              <a:buFontTx/>
              <a:buNone/>
              <a:tabLst/>
            </a:pPr>
            <a:endParaRPr lang="en-AU" altLang="en-US" sz="2400" b="1"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2400" b="1"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rPr>
              <a:t>$4,000 is voted on by customers </a:t>
            </a:r>
          </a:p>
          <a:p>
            <a:pPr marL="0" marR="0" lvl="0" indent="0" algn="ctr" defTabSz="914400" rtl="0" eaLnBrk="0" fontAlgn="base" latinLnBrk="0" hangingPunct="0">
              <a:lnSpc>
                <a:spcPct val="100000"/>
              </a:lnSpc>
              <a:spcBef>
                <a:spcPct val="0"/>
              </a:spcBef>
              <a:spcAft>
                <a:spcPct val="0"/>
              </a:spcAft>
              <a:buClrTx/>
              <a:buSzTx/>
              <a:buFontTx/>
              <a:buNone/>
              <a:tabLst/>
            </a:pPr>
            <a:endParaRPr lang="en-AU" altLang="en-US" sz="2400" b="1"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AU" altLang="en-US" sz="2400" b="1" i="0" u="none" strike="noStrike" cap="none" normalizeH="0" baseline="0" dirty="0">
                <a:ln>
                  <a:noFill/>
                </a:ln>
                <a:solidFill>
                  <a:srgbClr val="002060"/>
                </a:solidFill>
                <a:effectLst/>
                <a:latin typeface="Arial" panose="020B0604020202020204" pitchFamily="34" charset="0"/>
                <a:ea typeface="Calibri" panose="020F0502020204030204" pitchFamily="34" charset="0"/>
                <a:cs typeface="Arial" panose="020B0604020202020204" pitchFamily="34" charset="0"/>
              </a:rPr>
              <a:t>$1,000 is discretionary funding</a:t>
            </a:r>
          </a:p>
          <a:p>
            <a:pPr marL="0" marR="0" lvl="0" indent="0" algn="ctr" defTabSz="914400" rtl="0" eaLnBrk="0" fontAlgn="base" latinLnBrk="0" hangingPunct="0">
              <a:lnSpc>
                <a:spcPct val="100000"/>
              </a:lnSpc>
              <a:spcBef>
                <a:spcPct val="0"/>
              </a:spcBef>
              <a:spcAft>
                <a:spcPct val="0"/>
              </a:spcAft>
              <a:buClrTx/>
              <a:buSzTx/>
              <a:buFontTx/>
              <a:buNone/>
              <a:tabLst/>
            </a:pPr>
            <a:endParaRPr lang="en-AU" altLang="en-US" sz="2400" b="1" dirty="0">
              <a:solidFill>
                <a:srgbClr val="002060"/>
              </a:solidFill>
              <a:latin typeface="Arial" panose="020B0604020202020204" pitchFamily="34" charset="0"/>
              <a:cs typeface="Arial" panose="020B0604020202020204" pitchFamily="34" charset="0"/>
            </a:endParaRPr>
          </a:p>
          <a:p>
            <a:endParaRPr lang="en-US" sz="2200" dirty="0"/>
          </a:p>
        </p:txBody>
      </p:sp>
      <p:pic>
        <p:nvPicPr>
          <p:cNvPr id="5" name="Content Placeholder 4" descr="A group of people standing in front of a store&#10;&#10;Description automatically generated">
            <a:extLst>
              <a:ext uri="{FF2B5EF4-FFF2-40B4-BE49-F238E27FC236}">
                <a16:creationId xmlns:a16="http://schemas.microsoft.com/office/drawing/2014/main" id="{FAD99217-FBF7-16E3-F198-BD848275A157}"/>
              </a:ext>
            </a:extLst>
          </p:cNvPr>
          <p:cNvPicPr>
            <a:picLocks noChangeAspect="1"/>
          </p:cNvPicPr>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91745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852626ED-AB49-F0C9-9445-F567CB9C1CFD}"/>
              </a:ext>
            </a:extLst>
          </p:cNvPr>
          <p:cNvSpPr>
            <a:spLocks noGrp="1"/>
          </p:cNvSpPr>
          <p:nvPr>
            <p:ph type="title"/>
          </p:nvPr>
        </p:nvSpPr>
        <p:spPr>
          <a:xfrm>
            <a:off x="838200" y="4669978"/>
            <a:ext cx="4391024" cy="1173700"/>
          </a:xfrm>
        </p:spPr>
        <p:txBody>
          <a:bodyPr anchor="t">
            <a:normAutofit/>
          </a:bodyPr>
          <a:lstStyle/>
          <a:p>
            <a:r>
              <a:rPr lang="en-US" sz="4000" dirty="0">
                <a:solidFill>
                  <a:schemeClr val="bg1"/>
                </a:solidFill>
              </a:rPr>
              <a:t>How to Apply</a:t>
            </a:r>
          </a:p>
        </p:txBody>
      </p:sp>
      <p:pic>
        <p:nvPicPr>
          <p:cNvPr id="5" name="Content Placeholder 4" descr="A yellow and orange application&#10;&#10;Description automatically generated">
            <a:extLst>
              <a:ext uri="{FF2B5EF4-FFF2-40B4-BE49-F238E27FC236}">
                <a16:creationId xmlns:a16="http://schemas.microsoft.com/office/drawing/2014/main" id="{5344D094-A55E-FACA-BCDF-BA3800B39F69}"/>
              </a:ext>
            </a:extLst>
          </p:cNvPr>
          <p:cNvPicPr>
            <a:picLocks noChangeAspect="1"/>
          </p:cNvPicPr>
          <p:nvPr/>
        </p:nvPicPr>
        <p:blipFill rotWithShape="1">
          <a:blip r:embed="rId3">
            <a:extLst>
              <a:ext uri="{28A0092B-C50C-407E-A947-70E740481C1C}">
                <a14:useLocalDpi xmlns:a14="http://schemas.microsoft.com/office/drawing/2010/main" val="0"/>
              </a:ext>
            </a:extLst>
          </a:blip>
          <a:srcRect t="11643" b="10997"/>
          <a:stretch/>
        </p:blipFill>
        <p:spPr>
          <a:xfrm>
            <a:off x="20" y="-1"/>
            <a:ext cx="12191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14" name="Group 13">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5" name="Freeform: Shape 14">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Content Placeholder 8">
            <a:extLst>
              <a:ext uri="{FF2B5EF4-FFF2-40B4-BE49-F238E27FC236}">
                <a16:creationId xmlns:a16="http://schemas.microsoft.com/office/drawing/2014/main" id="{6E1B69E5-AAB6-9ADB-DA93-39862586ABB4}"/>
              </a:ext>
            </a:extLst>
          </p:cNvPr>
          <p:cNvSpPr>
            <a:spLocks noGrp="1"/>
          </p:cNvSpPr>
          <p:nvPr>
            <p:ph idx="1"/>
          </p:nvPr>
        </p:nvSpPr>
        <p:spPr>
          <a:xfrm>
            <a:off x="5664201" y="4669978"/>
            <a:ext cx="5692774" cy="1173700"/>
          </a:xfrm>
        </p:spPr>
        <p:txBody>
          <a:bodyPr>
            <a:normAutofit fontScale="92500" lnSpcReduction="20000"/>
          </a:bodyPr>
          <a:lstStyle/>
          <a:p>
            <a:r>
              <a:rPr lang="en-US" sz="2400" dirty="0">
                <a:solidFill>
                  <a:schemeClr val="bg1">
                    <a:alpha val="80000"/>
                  </a:schemeClr>
                </a:solidFill>
              </a:rPr>
              <a:t>Last year applications opened for the month of July</a:t>
            </a:r>
          </a:p>
          <a:p>
            <a:r>
              <a:rPr lang="en-US" sz="2400" dirty="0">
                <a:solidFill>
                  <a:schemeClr val="bg1">
                    <a:alpha val="80000"/>
                  </a:schemeClr>
                </a:solidFill>
              </a:rPr>
              <a:t>Keep an eye out at </a:t>
            </a:r>
            <a:r>
              <a:rPr lang="en-US" sz="2400" dirty="0" err="1">
                <a:solidFill>
                  <a:schemeClr val="bg1">
                    <a:alpha val="80000"/>
                  </a:schemeClr>
                </a:solidFill>
              </a:rPr>
              <a:t>z.co.nz</a:t>
            </a:r>
            <a:r>
              <a:rPr lang="en-US" sz="2400" dirty="0">
                <a:solidFill>
                  <a:schemeClr val="bg1">
                    <a:alpha val="80000"/>
                  </a:schemeClr>
                </a:solidFill>
              </a:rPr>
              <a:t> for when applications open</a:t>
            </a:r>
          </a:p>
        </p:txBody>
      </p:sp>
    </p:spTree>
    <p:extLst>
      <p:ext uri="{BB962C8B-B14F-4D97-AF65-F5344CB8AC3E}">
        <p14:creationId xmlns:p14="http://schemas.microsoft.com/office/powerpoint/2010/main" val="4164706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187243-255C-EE5F-4715-227DCF510CAF}"/>
              </a:ext>
            </a:extLst>
          </p:cNvPr>
          <p:cNvSpPr>
            <a:spLocks noGrp="1"/>
          </p:cNvSpPr>
          <p:nvPr>
            <p:ph type="title"/>
          </p:nvPr>
        </p:nvSpPr>
        <p:spPr>
          <a:xfrm>
            <a:off x="6803409" y="762001"/>
            <a:ext cx="4156512" cy="1708244"/>
          </a:xfrm>
        </p:spPr>
        <p:txBody>
          <a:bodyPr vert="horz" lIns="91440" tIns="45720" rIns="91440" bIns="45720" rtlCol="0" anchor="ctr">
            <a:normAutofit/>
          </a:bodyPr>
          <a:lstStyle/>
          <a:p>
            <a:r>
              <a:rPr lang="en-US" sz="4000" b="1" dirty="0">
                <a:solidFill>
                  <a:schemeClr val="accent1">
                    <a:lumMod val="50000"/>
                  </a:schemeClr>
                </a:solidFill>
              </a:rPr>
              <a:t>Who Can Apply?</a:t>
            </a:r>
          </a:p>
        </p:txBody>
      </p:sp>
      <p:pic>
        <p:nvPicPr>
          <p:cNvPr id="5" name="Content Placeholder 4" descr="A person in a garment&#10;&#10;Description automatically generated">
            <a:extLst>
              <a:ext uri="{FF2B5EF4-FFF2-40B4-BE49-F238E27FC236}">
                <a16:creationId xmlns:a16="http://schemas.microsoft.com/office/drawing/2014/main" id="{6388C2D3-9658-AE5F-198C-E69E804F1BB6}"/>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1" y="-2"/>
            <a:ext cx="6096001" cy="6858002"/>
          </a:xfrm>
          <a:prstGeom prst="rect">
            <a:avLst/>
          </a:prstGeom>
        </p:spPr>
      </p:pic>
      <p:sp>
        <p:nvSpPr>
          <p:cNvPr id="20" name="Content Placeholder 19">
            <a:extLst>
              <a:ext uri="{FF2B5EF4-FFF2-40B4-BE49-F238E27FC236}">
                <a16:creationId xmlns:a16="http://schemas.microsoft.com/office/drawing/2014/main" id="{691ECBDF-7E8D-4645-56C7-73F18B42186D}"/>
              </a:ext>
            </a:extLst>
          </p:cNvPr>
          <p:cNvSpPr>
            <a:spLocks noGrp="1"/>
          </p:cNvSpPr>
          <p:nvPr>
            <p:ph idx="1"/>
          </p:nvPr>
        </p:nvSpPr>
        <p:spPr>
          <a:xfrm>
            <a:off x="6803409" y="2470245"/>
            <a:ext cx="4156512" cy="3769835"/>
          </a:xfrm>
        </p:spPr>
        <p:txBody>
          <a:bodyPr anchor="ctr">
            <a:normAutofit/>
          </a:bodyPr>
          <a:lstStyle/>
          <a:p>
            <a:pPr marL="0" indent="0">
              <a:buNone/>
            </a:pPr>
            <a:endParaRPr lang="en-US" sz="2000" dirty="0"/>
          </a:p>
          <a:p>
            <a:pPr marL="0" indent="0">
              <a:buNone/>
            </a:pPr>
            <a:r>
              <a:rPr lang="en-US" sz="2000" b="1" dirty="0">
                <a:solidFill>
                  <a:schemeClr val="accent1">
                    <a:lumMod val="50000"/>
                  </a:schemeClr>
                </a:solidFill>
              </a:rPr>
              <a:t>Charities or Community </a:t>
            </a:r>
            <a:r>
              <a:rPr lang="en-US" sz="2000" b="1" dirty="0" err="1">
                <a:solidFill>
                  <a:schemeClr val="accent1">
                    <a:lumMod val="50000"/>
                  </a:schemeClr>
                </a:solidFill>
              </a:rPr>
              <a:t>Organisations</a:t>
            </a:r>
            <a:r>
              <a:rPr lang="en-US" sz="2000" b="1" dirty="0">
                <a:solidFill>
                  <a:schemeClr val="accent1">
                    <a:lumMod val="50000"/>
                  </a:schemeClr>
                </a:solidFill>
              </a:rPr>
              <a:t> helping people or the environment</a:t>
            </a:r>
          </a:p>
        </p:txBody>
      </p:sp>
    </p:spTree>
    <p:extLst>
      <p:ext uri="{BB962C8B-B14F-4D97-AF65-F5344CB8AC3E}">
        <p14:creationId xmlns:p14="http://schemas.microsoft.com/office/powerpoint/2010/main" val="1412603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B3C934-3EFB-7AD4-FFE9-2A11CDDF4CDE}"/>
              </a:ext>
            </a:extLst>
          </p:cNvPr>
          <p:cNvSpPr>
            <a:spLocks noGrp="1"/>
          </p:cNvSpPr>
          <p:nvPr>
            <p:ph type="title"/>
          </p:nvPr>
        </p:nvSpPr>
        <p:spPr>
          <a:xfrm>
            <a:off x="797573" y="293538"/>
            <a:ext cx="4145488" cy="3566160"/>
          </a:xfrm>
        </p:spPr>
        <p:txBody>
          <a:bodyPr vert="horz" lIns="91440" tIns="45720" rIns="91440" bIns="45720" rtlCol="0" anchor="b">
            <a:normAutofit/>
          </a:bodyPr>
          <a:lstStyle/>
          <a:p>
            <a:r>
              <a:rPr lang="en-US" b="1" dirty="0">
                <a:solidFill>
                  <a:schemeClr val="accent1">
                    <a:lumMod val="50000"/>
                  </a:schemeClr>
                </a:solidFill>
              </a:rPr>
              <a:t>Applications are fully online with a series of details to fill in.</a:t>
            </a:r>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standing in front of a fire truck&#10;&#10;Description automatically generated">
            <a:extLst>
              <a:ext uri="{FF2B5EF4-FFF2-40B4-BE49-F238E27FC236}">
                <a16:creationId xmlns:a16="http://schemas.microsoft.com/office/drawing/2014/main" id="{ED58BC43-DEE3-8DE2-F01B-AFBC27CB9F25}"/>
              </a:ext>
            </a:extLst>
          </p:cNvPr>
          <p:cNvPicPr>
            <a:picLocks noChangeAspect="1"/>
          </p:cNvPicPr>
          <p:nvPr/>
        </p:nvPicPr>
        <p:blipFill rotWithShape="1">
          <a:blip r:embed="rId3">
            <a:extLst>
              <a:ext uri="{28A0092B-C50C-407E-A947-70E740481C1C}">
                <a14:useLocalDpi xmlns:a14="http://schemas.microsoft.com/office/drawing/2010/main" val="0"/>
              </a:ext>
            </a:extLst>
          </a:blip>
          <a:srcRect l="18315" r="645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76203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20A5400-E919-BC8A-34AF-BC199E140B34}"/>
              </a:ext>
            </a:extLst>
          </p:cNvPr>
          <p:cNvSpPr>
            <a:spLocks noGrp="1"/>
          </p:cNvSpPr>
          <p:nvPr>
            <p:ph idx="1"/>
          </p:nvPr>
        </p:nvSpPr>
        <p:spPr>
          <a:xfrm>
            <a:off x="633984" y="2767875"/>
            <a:ext cx="3591605" cy="3410712"/>
          </a:xfrm>
        </p:spPr>
        <p:txBody>
          <a:bodyPr anchor="t">
            <a:normAutofit fontScale="77500" lnSpcReduction="20000"/>
          </a:bodyPr>
          <a:lstStyle/>
          <a:p>
            <a:pPr eaLnBrk="0" fontAlgn="base" hangingPunct="0">
              <a:lnSpc>
                <a:spcPct val="150000"/>
              </a:lnSpc>
              <a:spcBef>
                <a:spcPct val="0"/>
              </a:spcBef>
              <a:spcAft>
                <a:spcPct val="0"/>
              </a:spcAft>
            </a:pPr>
            <a:r>
              <a:rPr kumimoji="0" lang="en-AU" altLang="en-US" sz="2200" b="1" i="0" u="none" strike="noStrike" cap="none" normalizeH="0" baseline="0" dirty="0">
                <a:ln>
                  <a:noFill/>
                </a:ln>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Name</a:t>
            </a:r>
          </a:p>
          <a:p>
            <a:pPr eaLnBrk="0" fontAlgn="base" hangingPunct="0">
              <a:lnSpc>
                <a:spcPct val="150000"/>
              </a:lnSpc>
              <a:spcBef>
                <a:spcPct val="0"/>
              </a:spcBef>
              <a:spcAft>
                <a:spcPct val="0"/>
              </a:spcAft>
            </a:pPr>
            <a:r>
              <a:rPr lang="en-AU" altLang="en-US" sz="22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Operating Region</a:t>
            </a:r>
          </a:p>
          <a:p>
            <a:pPr eaLnBrk="0" fontAlgn="base" hangingPunct="0">
              <a:lnSpc>
                <a:spcPct val="150000"/>
              </a:lnSpc>
              <a:spcBef>
                <a:spcPct val="0"/>
              </a:spcBef>
              <a:spcAft>
                <a:spcPct val="0"/>
              </a:spcAft>
            </a:pPr>
            <a:r>
              <a:rPr kumimoji="0" lang="en-AU" altLang="en-US" sz="2200" b="1" i="0" u="none" strike="noStrike" cap="none" normalizeH="0" baseline="0" dirty="0">
                <a:ln>
                  <a:noFill/>
                </a:ln>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Local Z Station</a:t>
            </a:r>
          </a:p>
          <a:p>
            <a:pPr eaLnBrk="0" fontAlgn="base" hangingPunct="0">
              <a:lnSpc>
                <a:spcPct val="150000"/>
              </a:lnSpc>
              <a:spcBef>
                <a:spcPct val="0"/>
              </a:spcBef>
              <a:spcAft>
                <a:spcPct val="0"/>
              </a:spcAft>
            </a:pPr>
            <a:r>
              <a:rPr lang="en-AU" altLang="en-US" sz="22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Impact Your Charity has on the Community</a:t>
            </a:r>
          </a:p>
          <a:p>
            <a:pPr eaLnBrk="0" fontAlgn="base" hangingPunct="0">
              <a:lnSpc>
                <a:spcPct val="150000"/>
              </a:lnSpc>
              <a:spcBef>
                <a:spcPct val="0"/>
              </a:spcBef>
              <a:spcAft>
                <a:spcPct val="0"/>
              </a:spcAft>
            </a:pPr>
            <a:r>
              <a:rPr kumimoji="0" lang="en-AU" altLang="en-US" sz="2200" b="1" i="0" u="none" strike="noStrike" cap="none" normalizeH="0" baseline="0" dirty="0">
                <a:ln>
                  <a:noFill/>
                </a:ln>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Difference Made in the Last 12 </a:t>
            </a:r>
            <a:r>
              <a:rPr lang="en-AU" altLang="en-US" sz="2200" b="1"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rPr>
              <a:t>Months</a:t>
            </a:r>
          </a:p>
          <a:p>
            <a:pPr eaLnBrk="0" fontAlgn="base" hangingPunct="0">
              <a:lnSpc>
                <a:spcPct val="150000"/>
              </a:lnSpc>
              <a:spcBef>
                <a:spcPct val="0"/>
              </a:spcBef>
              <a:spcAft>
                <a:spcPct val="0"/>
              </a:spcAft>
            </a:pPr>
            <a:r>
              <a:rPr kumimoji="0" lang="en-AU" altLang="en-US" sz="2200" b="1" i="0" u="none" strike="noStrike" cap="none" normalizeH="0" baseline="0" dirty="0">
                <a:ln>
                  <a:noFill/>
                </a:ln>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Need Your Group is Helping to Meet</a:t>
            </a:r>
          </a:p>
          <a:p>
            <a:endParaRPr lang="en-US" sz="2200" dirty="0"/>
          </a:p>
        </p:txBody>
      </p:sp>
      <p:pic>
        <p:nvPicPr>
          <p:cNvPr id="4" name="Picture 3" descr="A bunch of orange circles with white text&#10;&#10;Description automatically generated">
            <a:extLst>
              <a:ext uri="{FF2B5EF4-FFF2-40B4-BE49-F238E27FC236}">
                <a16:creationId xmlns:a16="http://schemas.microsoft.com/office/drawing/2014/main" id="{A3A4C82F-2DC0-A228-BF4A-3EED9AD8C5E1}"/>
              </a:ext>
            </a:extLst>
          </p:cNvPr>
          <p:cNvPicPr>
            <a:picLocks noChangeAspect="1"/>
          </p:cNvPicPr>
          <p:nvPr/>
        </p:nvPicPr>
        <p:blipFill>
          <a:blip r:embed="rId3"/>
          <a:stretch>
            <a:fillRect/>
          </a:stretch>
        </p:blipFill>
        <p:spPr>
          <a:xfrm>
            <a:off x="4654296" y="1116255"/>
            <a:ext cx="6903720" cy="4625490"/>
          </a:xfrm>
          <a:prstGeom prst="rect">
            <a:avLst/>
          </a:prstGeom>
        </p:spPr>
      </p:pic>
    </p:spTree>
    <p:extLst>
      <p:ext uri="{BB962C8B-B14F-4D97-AF65-F5344CB8AC3E}">
        <p14:creationId xmlns:p14="http://schemas.microsoft.com/office/powerpoint/2010/main" val="5807302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nerley Retail Investments Good in the Hood Cheque Presentation Invitation 2022" id="{3325E243-9987-A743-8036-06BC48C490A6}" vid="{4EB34406-8D18-A940-AA2C-FF81322B66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8466</TotalTime>
  <Words>1762</Words>
  <Application>Microsoft Office PowerPoint</Application>
  <PresentationFormat>Widescreen</PresentationFormat>
  <Paragraphs>75</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PowerPoint Presentation</vt:lpstr>
      <vt:lpstr>Melanie Kennerley</vt:lpstr>
      <vt:lpstr>PowerPoint Presentation</vt:lpstr>
      <vt:lpstr>PowerPoint Presentation</vt:lpstr>
      <vt:lpstr>How does  Good in the Hood work?</vt:lpstr>
      <vt:lpstr>How to Apply</vt:lpstr>
      <vt:lpstr>Who Can Apply?</vt:lpstr>
      <vt:lpstr>Applications are fully online with a series of details to fill in.</vt:lpstr>
      <vt:lpstr>PowerPoint Presentation</vt:lpstr>
      <vt:lpstr>Then the hard work for Retailers begins with  reducing  30 - 40 applications per site to 4.</vt:lpstr>
      <vt:lpstr>Voting is instore  and generally around October for 4 weeks.</vt:lpstr>
      <vt:lpstr>Cheque Presentation 2023</vt:lpstr>
      <vt:lpstr>Discretionary Funding Ag Days, Food Bank Donations, School Garden Projects, Hospice Fundraisers…</vt:lpstr>
      <vt:lpstr>Melanie Kennerley – Community Champion   melanie@kennerley.co.nz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dc:creator>
  <cp:lastModifiedBy>Simon Ritchie</cp:lastModifiedBy>
  <cp:revision>1</cp:revision>
  <cp:lastPrinted>2024-02-27T20:42:15Z</cp:lastPrinted>
  <dcterms:created xsi:type="dcterms:W3CDTF">2024-02-21T23:38:30Z</dcterms:created>
  <dcterms:modified xsi:type="dcterms:W3CDTF">2024-02-27T23:34:12Z</dcterms:modified>
</cp:coreProperties>
</file>