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24" r:id="rId2"/>
    <p:sldId id="257" r:id="rId3"/>
    <p:sldId id="425" r:id="rId4"/>
    <p:sldId id="426" r:id="rId5"/>
    <p:sldId id="427" r:id="rId6"/>
    <p:sldId id="428" r:id="rId7"/>
    <p:sldId id="429" r:id="rId8"/>
    <p:sldId id="435" r:id="rId9"/>
    <p:sldId id="422" r:id="rId10"/>
    <p:sldId id="431" r:id="rId11"/>
    <p:sldId id="432" r:id="rId12"/>
    <p:sldId id="315" r:id="rId13"/>
    <p:sldId id="433" r:id="rId14"/>
    <p:sldId id="321" r:id="rId15"/>
    <p:sldId id="43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E22632-1E38-49C8-93D7-2F23C9C70B73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B94B6-E0D8-4118-AB95-39E5DB94D2B8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209250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4288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46522-C387-4F2F-BCF0-871E7F5E6A9F}" type="slidenum">
              <a:rPr lang="en-NZ" smtClean="0"/>
              <a:t>1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463951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46522-C387-4F2F-BCF0-871E7F5E6A9F}" type="slidenum">
              <a:rPr lang="en-NZ" smtClean="0"/>
              <a:t>2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61298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46522-C387-4F2F-BCF0-871E7F5E6A9F}" type="slidenum">
              <a:rPr lang="en-NZ" smtClean="0"/>
              <a:t>9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972963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NZ" dirty="0"/>
              <a:t>contact- we don’t require a resolution, but some funders so</a:t>
            </a:r>
          </a:p>
          <a:p>
            <a:endParaRPr lang="en-NZ" dirty="0"/>
          </a:p>
          <a:p>
            <a:r>
              <a:rPr lang="en-NZ" dirty="0"/>
              <a:t>Make sure the</a:t>
            </a:r>
            <a:r>
              <a:rPr lang="en-NZ" baseline="0" dirty="0"/>
              <a:t> </a:t>
            </a:r>
            <a:r>
              <a:rPr lang="en-NZ" dirty="0"/>
              <a:t>key contact knows they are the 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46522-C387-4F2F-BCF0-871E7F5E6A9F}" type="slidenum">
              <a:rPr lang="en-NZ" smtClean="0"/>
              <a:t>12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779511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346522-C387-4F2F-BCF0-871E7F5E6A9F}" type="slidenum">
              <a:rPr lang="en-NZ" smtClean="0"/>
              <a:t>14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19878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B6DAE-55F0-3E92-1714-FE3B4C2A7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F4E8D2-862F-7642-1A57-5B87386568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99BCC-4A7A-C54E-FD7E-DE9549388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13A23E-D930-0A07-99D1-D0A75F56F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AD32E-A1D0-000C-0A62-45AA610F4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33713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5CD25-56D6-5A97-F188-959C24F68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5E1E12-497A-DBE2-002A-47060ECCA2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29282D-0F1E-20D5-670C-6D4948B94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4C8EF-B753-E54B-872B-20BD17B4B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1922F-055E-7EE4-57A1-4702947F8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08478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C62B9C-F46C-EA18-FB9A-F3920BAA8C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AB62B5-8A88-22F5-FF94-247E36E1C3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2CA17-500F-7E64-1BE4-CEDBBB225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05E08-6E60-A172-ACB1-1ADE82C6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234655-6047-E383-A236-ADE36F4C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9398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A03B1-8C74-D88F-8B09-18378E08F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C76E7-97B9-E4B3-6497-D36171BF0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AE153-0881-2D55-E47E-F2A270D31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92449-7A65-D617-48E9-5B5DA7121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6CDEA-85CC-1469-B30F-6BB4A4E3F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547305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81FA5-E8BD-7C40-521E-2D6DA8A49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B791BA-B7FD-078F-5C9E-9761D8144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B1390-D725-B4B3-D0E9-B4FD609C5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60CAA-B924-4860-7FA3-715A2CBCF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D5971B-4865-1850-DBBB-496EFDD3F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F2DDB7E-C979-63BD-AD34-4EC873714DA0}"/>
              </a:ext>
            </a:extLst>
          </p:cNvPr>
          <p:cNvSpPr txBox="1"/>
          <p:nvPr userDrawn="1"/>
        </p:nvSpPr>
        <p:spPr>
          <a:xfrm>
            <a:off x="0" y="0"/>
            <a:ext cx="12192000" cy="6926692"/>
          </a:xfrm>
          <a:prstGeom prst="rect">
            <a:avLst/>
          </a:prstGeom>
          <a:solidFill>
            <a:schemeClr val="tx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195DB77-E477-E394-BF2A-447A7661D4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65304"/>
            <a:ext cx="12111487" cy="522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279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0F0AE-7E09-CC20-2285-DA53DDB11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30E495-A475-6880-73BB-317E6C6287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8E619-4F5B-748F-F1F3-FC3DB08442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0F841-A291-8A60-DADB-5CF09DC94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D9FA0A-9320-4F3D-7610-B248133EC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15A72A-1E00-DA20-93A7-6E9A1178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17016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597C2-DC11-0FFF-DC90-D1A042E5F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65A9CC-5D3F-CD15-F32B-93BCD51EB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A5C18-4E71-D9B7-7BA8-AFAFD9297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C7E734-AC29-ED35-1596-64CF93D72C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AD47A1-B32A-3A4B-B633-EB2B21BB60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939CFD-E954-0751-2052-5CDA98A154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8D4548-78CF-26DD-914E-606D5B2CB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30CAD3-AB18-9D7D-692C-C0A01AF87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30944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08E5D-50AC-A092-F43A-1784818A0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C565E9-3B48-30E8-5FFF-DE8A3DBEA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1125AA-8FAC-1F9D-7618-CB5726AE29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0DBC46-E0CD-0756-F1A4-74AC45972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1356D1-94EE-3A5A-90EF-0357082B47C6}"/>
              </a:ext>
            </a:extLst>
          </p:cNvPr>
          <p:cNvSpPr txBox="1"/>
          <p:nvPr userDrawn="1"/>
        </p:nvSpPr>
        <p:spPr>
          <a:xfrm>
            <a:off x="0" y="0"/>
            <a:ext cx="12192000" cy="6926692"/>
          </a:xfrm>
          <a:prstGeom prst="rect">
            <a:avLst/>
          </a:prstGeom>
          <a:solidFill>
            <a:schemeClr val="tx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D8A59F-42C1-58C8-5495-89FE6652F9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165304"/>
            <a:ext cx="12111487" cy="522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223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3CD803-76C8-3739-1B84-6E79CBA5B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C3A456-528C-4673-4159-2EE6894AE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4B5D70-456E-A9FA-36A9-EED95B3C4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601B38-1FD8-581F-246B-A564C14EEB53}"/>
              </a:ext>
            </a:extLst>
          </p:cNvPr>
          <p:cNvSpPr txBox="1"/>
          <p:nvPr userDrawn="1"/>
        </p:nvSpPr>
        <p:spPr>
          <a:xfrm>
            <a:off x="0" y="0"/>
            <a:ext cx="12192000" cy="6926692"/>
          </a:xfrm>
          <a:prstGeom prst="rect">
            <a:avLst/>
          </a:prstGeom>
          <a:solidFill>
            <a:schemeClr val="tx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2A4B05A-8A37-AF39-6FC3-2B943F5F4EB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16" y="6271394"/>
            <a:ext cx="12143984" cy="52387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25477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027DB-5889-EFE8-12D5-22A31D2EA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8BF625-DAD4-6407-762E-6CC1337F9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45AACF-448E-C6E3-E4B7-5599023BAB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0A6B94-3773-365A-627B-D8F73F87A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9A78D3-A5A2-6BE4-C8CE-DF2FB7D9B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2B457E-897A-53B8-B842-42637F454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017676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31871-1613-B457-61B8-F88D7327A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A96A40-83D0-0107-3AA3-3D03426D92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C1FDD8-EFC6-7ED8-8A23-A62D596E8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706A0A-E078-73FC-A1B4-6C299B353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C2FDCE-F55B-BA71-04E0-F31942E2E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A71E56-11A7-C83D-3F68-D7E0904F6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343687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5E128C-5E7A-A92F-118E-69A94CF77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FF9D87-7CC6-BF5F-873E-216A9BD1D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376DD-C536-D142-47AC-51C0A2A3C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903C85-5340-4215-B91D-92F5EF68321E}" type="datetimeFigureOut">
              <a:rPr lang="en-NZ" smtClean="0"/>
              <a:t>24/02/2025</a:t>
            </a:fld>
            <a:endParaRPr lang="en-NZ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E11C9-DD37-F66A-7784-917AAB6845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4FFCA-E5C3-4E1B-4043-92A05BA2C6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986E3D-1FA6-4AE1-BF43-5D4FA2352FAD}" type="slidenum">
              <a:rPr lang="en-NZ" smtClean="0"/>
              <a:t>‹#›</a:t>
            </a:fld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48617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mailto:AucklandAdvisory@dia.govt.nz" TargetMode="External"/><Relationship Id="rId3" Type="http://schemas.openxmlformats.org/officeDocument/2006/relationships/hyperlink" Target="https://www.communitymatters.govt.nz/lottery-community" TargetMode="External"/><Relationship Id="rId7" Type="http://schemas.openxmlformats.org/officeDocument/2006/relationships/hyperlink" Target="mailto:community.matters@dia.govt.nz" TargetMode="External"/><Relationship Id="rId2" Type="http://schemas.openxmlformats.org/officeDocument/2006/relationships/hyperlink" Target="http://www.communitymatters.govt.nz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harities.govt.nz/ready-to-register/need-to-know-to-register/charitable-purpose-and-your-rules/" TargetMode="External"/><Relationship Id="rId5" Type="http://schemas.openxmlformats.org/officeDocument/2006/relationships/hyperlink" Target="https://www.communitymatters.govt.nz/lottery-community-facilities" TargetMode="External"/><Relationship Id="rId4" Type="http://schemas.openxmlformats.org/officeDocument/2006/relationships/hyperlink" Target="https://www.communitymatters.govt.nz/community-organisations-grants-scheme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descr="Grey fern image" title="Grey fern image ">
            <a:extLst>
              <a:ext uri="{FF2B5EF4-FFF2-40B4-BE49-F238E27FC236}">
                <a16:creationId xmlns:a16="http://schemas.microsoft.com/office/drawing/2014/main" id="{6DAD36FA-DD84-3649-F9C1-91C59F1F4AE9}"/>
              </a:ext>
            </a:extLst>
          </p:cNvPr>
          <p:cNvGrpSpPr/>
          <p:nvPr/>
        </p:nvGrpSpPr>
        <p:grpSpPr>
          <a:xfrm>
            <a:off x="-494064" y="0"/>
            <a:ext cx="12686064" cy="6900003"/>
            <a:chOff x="-468558" y="-1"/>
            <a:chExt cx="9612562" cy="6900003"/>
          </a:xfrm>
        </p:grpSpPr>
        <p:pic>
          <p:nvPicPr>
            <p:cNvPr id="6" name="Picture 2" descr="\\wgtnfile1\CommsFiles\PowerPoint\Corporate PowerPoint revised May 2014\SOI cover image 2012.JPG">
              <a:extLst>
                <a:ext uri="{FF2B5EF4-FFF2-40B4-BE49-F238E27FC236}">
                  <a16:creationId xmlns:a16="http://schemas.microsoft.com/office/drawing/2014/main" id="{9748DF41-566F-398B-B89F-3011F79A162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 rot="16200000">
              <a:off x="887722" y="-1356281"/>
              <a:ext cx="6900002" cy="96125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6B1BD20-8547-EB68-5944-B76B80B91242}"/>
                </a:ext>
              </a:extLst>
            </p:cNvPr>
            <p:cNvSpPr txBox="1"/>
            <p:nvPr/>
          </p:nvSpPr>
          <p:spPr>
            <a:xfrm>
              <a:off x="2987824" y="0"/>
              <a:ext cx="6156176" cy="6900002"/>
            </a:xfrm>
            <a:prstGeom prst="rect">
              <a:avLst/>
            </a:prstGeom>
            <a:solidFill>
              <a:schemeClr val="tx1">
                <a:alpha val="7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n-NZ" dirty="0"/>
            </a:p>
          </p:txBody>
        </p:sp>
      </p:grpSp>
      <p:sp>
        <p:nvSpPr>
          <p:cNvPr id="10" name="Title 1"/>
          <p:cNvSpPr txBox="1">
            <a:spLocks/>
          </p:cNvSpPr>
          <p:nvPr/>
        </p:nvSpPr>
        <p:spPr>
          <a:xfrm>
            <a:off x="4511824" y="980728"/>
            <a:ext cx="6156176" cy="1944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NZ" sz="5400" b="1" dirty="0">
              <a:solidFill>
                <a:srgbClr val="7BC7CE"/>
              </a:solidFill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4511824" y="2529603"/>
            <a:ext cx="6156176" cy="3096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5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COMMUNITY</a:t>
            </a:r>
          </a:p>
          <a:p>
            <a:r>
              <a:rPr lang="en-NZ" sz="5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OPERATIONS</a:t>
            </a:r>
          </a:p>
          <a:p>
            <a:endParaRPr lang="en-NZ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220528" y="195283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NZ" sz="48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Hāpai Hapori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208" y="5753412"/>
            <a:ext cx="3456384" cy="933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224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012528-9D4D-21D3-7331-870F7BED9D2C}"/>
              </a:ext>
            </a:extLst>
          </p:cNvPr>
          <p:cNvSpPr txBox="1"/>
          <p:nvPr/>
        </p:nvSpPr>
        <p:spPr>
          <a:xfrm>
            <a:off x="740663" y="1050397"/>
            <a:ext cx="1116780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NZ" altLang="en-US" sz="28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ct val="25000"/>
            </a:pPr>
            <a:r>
              <a:rPr lang="en-NZ" altLang="en-US" sz="2400" dirty="0">
                <a:solidFill>
                  <a:schemeClr val="bg1"/>
                </a:solidFill>
                <a:cs typeface="Calibri" pitchFamily="34" charset="0"/>
              </a:rPr>
              <a:t>5 Local Distribution Committees in Auckland</a:t>
            </a:r>
          </a:p>
          <a:p>
            <a:pPr marL="457200" indent="-457200">
              <a:buSzPct val="25000"/>
              <a:buFont typeface="Arial" panose="020B0604020202020204" pitchFamily="34" charset="0"/>
              <a:buChar char="•"/>
            </a:pPr>
            <a:endParaRPr lang="en-NZ" altLang="en-US" sz="2400" dirty="0">
              <a:solidFill>
                <a:schemeClr val="bg1"/>
              </a:solidFill>
              <a:cs typeface="Calibri" pitchFamily="34" charset="0"/>
            </a:endParaRPr>
          </a:p>
          <a:p>
            <a:pPr>
              <a:buSzPct val="25000"/>
            </a:pPr>
            <a:r>
              <a:rPr lang="en-NZ" altLang="en-US" sz="2400" dirty="0">
                <a:solidFill>
                  <a:schemeClr val="bg1"/>
                </a:solidFill>
                <a:cs typeface="Calibri" pitchFamily="34" charset="0"/>
              </a:rPr>
              <a:t>One round per year. Opens 16 April 2025 closes 14 May 2025 decision by 30 July 2025</a:t>
            </a:r>
          </a:p>
          <a:p>
            <a:pPr>
              <a:buSzPct val="25000"/>
            </a:pPr>
            <a:endParaRPr lang="en-NZ" altLang="en-US" sz="2400" dirty="0">
              <a:solidFill>
                <a:schemeClr val="bg1"/>
              </a:solidFill>
              <a:cs typeface="Calibri" pitchFamily="34" charset="0"/>
            </a:endParaRPr>
          </a:p>
          <a:p>
            <a:pPr>
              <a:buSzPct val="25000"/>
            </a:pPr>
            <a:r>
              <a:rPr lang="en-NZ" altLang="en-US" sz="2400" dirty="0">
                <a:solidFill>
                  <a:schemeClr val="bg1"/>
                </a:solidFill>
                <a:cs typeface="Calibri" pitchFamily="34" charset="0"/>
              </a:rPr>
              <a:t>Grants are one-off contributions for:</a:t>
            </a:r>
          </a:p>
          <a:p>
            <a:pPr marL="285750" indent="-285750">
              <a:buSzPct val="25000"/>
              <a:buFont typeface="Arial" panose="020B0604020202020204" pitchFamily="34" charset="0"/>
              <a:buChar char="•"/>
            </a:pPr>
            <a:r>
              <a:rPr lang="en-NZ" altLang="en-US" sz="2400" dirty="0">
                <a:solidFill>
                  <a:schemeClr val="bg1"/>
                </a:solidFill>
                <a:cs typeface="Calibri" pitchFamily="34" charset="0"/>
              </a:rPr>
              <a:t>the running or operational costs of organisations that provide community-based social services</a:t>
            </a:r>
          </a:p>
          <a:p>
            <a:pPr marL="285750" indent="-285750">
              <a:buSzPct val="25000"/>
              <a:buFont typeface="Arial" panose="020B0604020202020204" pitchFamily="34" charset="0"/>
              <a:buChar char="•"/>
            </a:pPr>
            <a:r>
              <a:rPr lang="en-NZ" altLang="en-US" sz="2400" dirty="0">
                <a:solidFill>
                  <a:schemeClr val="bg1"/>
                </a:solidFill>
                <a:cs typeface="Calibri" pitchFamily="34" charset="0"/>
              </a:rPr>
              <a:t>community development costs, such as hui, training, planning, evaluation and facilitator fees</a:t>
            </a:r>
          </a:p>
          <a:p>
            <a:pPr marL="285750" indent="-285750">
              <a:buSzPct val="25000"/>
              <a:buFont typeface="Arial" panose="020B0604020202020204" pitchFamily="34" charset="0"/>
              <a:buChar char="•"/>
            </a:pPr>
            <a:r>
              <a:rPr lang="en-NZ" altLang="en-US" sz="2400" dirty="0">
                <a:solidFill>
                  <a:schemeClr val="bg1"/>
                </a:solidFill>
                <a:cs typeface="Calibri" pitchFamily="34" charset="0"/>
              </a:rPr>
              <a:t>community projects or event costs.</a:t>
            </a:r>
          </a:p>
          <a:p>
            <a:pPr algn="ctr"/>
            <a:endParaRPr lang="en-NZ" dirty="0">
              <a:solidFill>
                <a:srgbClr val="00B050"/>
              </a:solidFill>
            </a:endParaRPr>
          </a:p>
          <a:p>
            <a:pPr algn="ctr"/>
            <a:endParaRPr lang="en-NZ" dirty="0">
              <a:solidFill>
                <a:srgbClr val="00B05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04E2325-A0EE-1534-DED3-B96C869390FA}"/>
              </a:ext>
            </a:extLst>
          </p:cNvPr>
          <p:cNvSpPr>
            <a:spLocks noGrp="1"/>
          </p:cNvSpPr>
          <p:nvPr/>
        </p:nvSpPr>
        <p:spPr>
          <a:xfrm>
            <a:off x="2051606" y="330317"/>
            <a:ext cx="7653536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endParaRPr lang="en-NZ" sz="4000" b="1" kern="1200" dirty="0">
              <a:solidFill>
                <a:srgbClr val="F6332E"/>
              </a:solidFill>
              <a:effectLst/>
              <a:latin typeface="Calibri (Body)"/>
              <a:ea typeface="Times New Roman"/>
              <a:cs typeface="Calibri" panose="020F0502020204030204" pitchFamily="34" charset="0"/>
            </a:endParaRPr>
          </a:p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NZ" sz="3800" b="1" kern="12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+mj-lt"/>
                <a:ea typeface="Times New Roman"/>
                <a:cs typeface="Calibri" panose="020F0502020204030204" pitchFamily="34" charset="0"/>
              </a:rPr>
              <a:t>Community Organisations Grants Scheme (COGS) </a:t>
            </a:r>
            <a:endParaRPr lang="en-NZ" sz="3800" b="1" dirty="0"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+mj-lt"/>
              <a:ea typeface="Calibri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818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A0246A78-B3B1-5483-5B39-AA5A0CA24B2F}"/>
              </a:ext>
            </a:extLst>
          </p:cNvPr>
          <p:cNvSpPr txBox="1">
            <a:spLocks/>
          </p:cNvSpPr>
          <p:nvPr/>
        </p:nvSpPr>
        <p:spPr>
          <a:xfrm>
            <a:off x="2251166" y="387849"/>
            <a:ext cx="8229600" cy="11430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Eligibility for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82AFA-C810-A196-6B9B-25192157733C}"/>
              </a:ext>
            </a:extLst>
          </p:cNvPr>
          <p:cNvSpPr txBox="1">
            <a:spLocks/>
          </p:cNvSpPr>
          <p:nvPr/>
        </p:nvSpPr>
        <p:spPr>
          <a:xfrm>
            <a:off x="905256" y="1786563"/>
            <a:ext cx="9939528" cy="276714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dirty="0">
                <a:solidFill>
                  <a:schemeClr val="bg1"/>
                </a:solidFill>
              </a:rPr>
              <a:t>Non Profit- your constitution must have a charitable purpose </a:t>
            </a:r>
          </a:p>
          <a:p>
            <a:pPr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dirty="0">
                <a:solidFill>
                  <a:schemeClr val="bg1"/>
                </a:solidFill>
              </a:rPr>
              <a:t>Legal entities ($10,000+)</a:t>
            </a:r>
          </a:p>
          <a:p>
            <a:pPr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dirty="0">
                <a:solidFill>
                  <a:schemeClr val="bg1"/>
                </a:solidFill>
              </a:rPr>
              <a:t>Non legal entities ($10,000 max)</a:t>
            </a:r>
          </a:p>
          <a:p>
            <a:pPr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dirty="0">
                <a:solidFill>
                  <a:schemeClr val="bg1"/>
                </a:solidFill>
              </a:rPr>
              <a:t>Good governance and management systems</a:t>
            </a:r>
          </a:p>
        </p:txBody>
      </p:sp>
    </p:spTree>
    <p:extLst>
      <p:ext uri="{BB962C8B-B14F-4D97-AF65-F5344CB8AC3E}">
        <p14:creationId xmlns:p14="http://schemas.microsoft.com/office/powerpoint/2010/main" val="2833879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80501" y="1496015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en-NZ" dirty="0">
                <a:solidFill>
                  <a:schemeClr val="bg1"/>
                </a:solidFill>
              </a:rPr>
              <a:t>Communicate within your organisation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Be clear on what outcomes you are trying to achieve as an organisation, and exactly what you require funding for.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Check the funders’ opening and closing dates and ensure that this will fit with when you need the funding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Make sure any prior reporting has been completed</a:t>
            </a:r>
          </a:p>
          <a:p>
            <a:pPr lvl="0"/>
            <a:endParaRPr lang="en-NZ" dirty="0">
              <a:solidFill>
                <a:schemeClr val="bg1"/>
              </a:solidFill>
            </a:endParaRPr>
          </a:p>
          <a:p>
            <a:pPr lvl="0"/>
            <a:endParaRPr lang="en-NZ" dirty="0"/>
          </a:p>
          <a:p>
            <a:endParaRPr lang="en-NZ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ED71E3-EB7D-D0D9-8948-85CA1E57F99A}"/>
              </a:ext>
            </a:extLst>
          </p:cNvPr>
          <p:cNvSpPr txBox="1">
            <a:spLocks/>
          </p:cNvSpPr>
          <p:nvPr/>
        </p:nvSpPr>
        <p:spPr>
          <a:xfrm>
            <a:off x="1981200" y="353015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N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What to consider when applying?</a:t>
            </a:r>
          </a:p>
        </p:txBody>
      </p:sp>
    </p:spTree>
    <p:extLst>
      <p:ext uri="{BB962C8B-B14F-4D97-AF65-F5344CB8AC3E}">
        <p14:creationId xmlns:p14="http://schemas.microsoft.com/office/powerpoint/2010/main" val="16287741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C487222-DEEE-1F02-1EF6-9CE3BA4FBCDA}"/>
              </a:ext>
            </a:extLst>
          </p:cNvPr>
          <p:cNvSpPr txBox="1">
            <a:spLocks/>
          </p:cNvSpPr>
          <p:nvPr/>
        </p:nvSpPr>
        <p:spPr>
          <a:xfrm>
            <a:off x="1981200" y="353015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N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What to consider when applying?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32A6C-5170-EDFE-1BA2-543EE51C4566}"/>
              </a:ext>
            </a:extLst>
          </p:cNvPr>
          <p:cNvSpPr txBox="1">
            <a:spLocks/>
          </p:cNvSpPr>
          <p:nvPr/>
        </p:nvSpPr>
        <p:spPr>
          <a:xfrm>
            <a:off x="709749" y="1385969"/>
            <a:ext cx="10345782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sz="3200" dirty="0">
                <a:solidFill>
                  <a:schemeClr val="bg1"/>
                </a:solidFill>
              </a:rPr>
              <a:t>Provide all information requested</a:t>
            </a:r>
          </a:p>
          <a:p>
            <a:pPr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sz="3200" dirty="0">
                <a:solidFill>
                  <a:schemeClr val="bg1"/>
                </a:solidFill>
              </a:rPr>
              <a:t>Tell us your story </a:t>
            </a:r>
          </a:p>
          <a:p>
            <a:pPr lvl="1"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dirty="0">
                <a:solidFill>
                  <a:schemeClr val="bg1"/>
                </a:solidFill>
              </a:rPr>
              <a:t>Keep it brief (but not too brief)</a:t>
            </a:r>
          </a:p>
          <a:p>
            <a:pPr lvl="1"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dirty="0">
                <a:solidFill>
                  <a:schemeClr val="bg1"/>
                </a:solidFill>
              </a:rPr>
              <a:t>Include only the really useful information and the data that supports it</a:t>
            </a:r>
          </a:p>
          <a:p>
            <a:pPr lvl="1"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dirty="0">
                <a:solidFill>
                  <a:schemeClr val="bg1"/>
                </a:solidFill>
              </a:rPr>
              <a:t>Who will benefit and how</a:t>
            </a:r>
          </a:p>
          <a:p>
            <a:pPr lvl="1"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dirty="0">
                <a:solidFill>
                  <a:schemeClr val="bg1"/>
                </a:solidFill>
              </a:rPr>
              <a:t>Demonstrate community support</a:t>
            </a:r>
          </a:p>
          <a:p>
            <a:pPr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sz="3200" dirty="0">
                <a:solidFill>
                  <a:schemeClr val="bg1"/>
                </a:solidFill>
              </a:rPr>
              <a:t>How does it align with the fund priorities?</a:t>
            </a:r>
          </a:p>
          <a:p>
            <a:pPr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sz="3200" dirty="0">
                <a:solidFill>
                  <a:schemeClr val="bg1"/>
                </a:solidFill>
              </a:rPr>
              <a:t>Use AI with caution</a:t>
            </a:r>
          </a:p>
          <a:p>
            <a:pPr>
              <a:buClr>
                <a:schemeClr val="bg1"/>
              </a:buClr>
              <a:buSzPct val="25000"/>
              <a:buFont typeface="Wingdings" panose="05000000000000000000" pitchFamily="2" charset="2"/>
              <a:buChar char="§"/>
            </a:pPr>
            <a:r>
              <a:rPr lang="en-NZ" sz="3200" dirty="0">
                <a:solidFill>
                  <a:schemeClr val="bg1"/>
                </a:solidFill>
              </a:rPr>
              <a:t>Don’t leave it until the last minute</a:t>
            </a:r>
          </a:p>
          <a:p>
            <a:pPr lvl="1">
              <a:buClr>
                <a:schemeClr val="bg1"/>
              </a:buClr>
              <a:buSzPct val="25000"/>
            </a:pPr>
            <a:endParaRPr lang="en-NZ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2161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N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What to consider when applying?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079654" y="1836642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en-NZ" dirty="0">
                <a:solidFill>
                  <a:schemeClr val="bg1"/>
                </a:solidFill>
              </a:rPr>
              <a:t>Be prepared to scale a project back or seek alternative funding sources if your application/request is declined or only partially funded.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Recognise that even with good tips and an application/request that meets the criteria, an application/request might be unsuccessful for all sorts of reasons.</a:t>
            </a:r>
          </a:p>
          <a:p>
            <a:pPr lvl="0"/>
            <a:r>
              <a:rPr lang="en-NZ" dirty="0">
                <a:solidFill>
                  <a:schemeClr val="bg1"/>
                </a:solidFill>
              </a:rPr>
              <a:t>A declined application/request is not a reflection that funders don’t value what you do – it’s a reflection of contestable funding rounds and the very tough decisions that most funders have to make.</a:t>
            </a:r>
          </a:p>
        </p:txBody>
      </p:sp>
    </p:spTree>
    <p:extLst>
      <p:ext uri="{BB962C8B-B14F-4D97-AF65-F5344CB8AC3E}">
        <p14:creationId xmlns:p14="http://schemas.microsoft.com/office/powerpoint/2010/main" val="16499728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164DBC-6062-E399-E4C1-C636FFD58F82}"/>
              </a:ext>
            </a:extLst>
          </p:cNvPr>
          <p:cNvSpPr txBox="1"/>
          <p:nvPr/>
        </p:nvSpPr>
        <p:spPr>
          <a:xfrm>
            <a:off x="438912" y="1051560"/>
            <a:ext cx="10872216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NZ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www.communitymatters.govt.nz</a:t>
            </a:r>
            <a:r>
              <a:rPr lang="en-NZ" sz="2800" dirty="0">
                <a:solidFill>
                  <a:schemeClr val="bg1"/>
                </a:solidFill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NZ" sz="2800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https://www.communitymatters.govt.nz/lottery-community</a:t>
            </a:r>
            <a:endParaRPr lang="en-NZ" sz="2800" dirty="0">
              <a:solidFill>
                <a:schemeClr val="bg1"/>
              </a:solidFill>
            </a:endParaRPr>
          </a:p>
          <a:p>
            <a:pPr>
              <a:spcAft>
                <a:spcPts val="600"/>
              </a:spcAft>
            </a:pPr>
            <a:r>
              <a:rPr lang="en-NZ" sz="28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https://www.communitymatters.govt.nz/community-organisations-grants-scheme</a:t>
            </a:r>
            <a:endParaRPr lang="en-NZ" sz="2800" dirty="0">
              <a:solidFill>
                <a:schemeClr val="bg1"/>
              </a:solidFill>
            </a:endParaRPr>
          </a:p>
          <a:p>
            <a:pPr>
              <a:spcAft>
                <a:spcPts val="600"/>
              </a:spcAft>
            </a:pPr>
            <a:r>
              <a:rPr lang="en-NZ" sz="2800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https://www.communitymatters.govt.nz/lottery-community-facilities</a:t>
            </a:r>
            <a:r>
              <a:rPr lang="en-NZ" sz="2800" dirty="0">
                <a:solidFill>
                  <a:schemeClr val="bg1"/>
                </a:solidFill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NZ" sz="2800" dirty="0">
                <a:solidFill>
                  <a:schemeClr val="bg1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https://www.charities.govt.nz/ready-to-register/need-to-know-to-register/charitable-purpose-and-your-rules/</a:t>
            </a:r>
            <a:r>
              <a:rPr lang="en-NZ" sz="2800" dirty="0">
                <a:solidFill>
                  <a:schemeClr val="bg1"/>
                </a:solidFill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NZ" sz="2800" dirty="0">
                <a:solidFill>
                  <a:schemeClr val="bg1"/>
                </a:solidFill>
              </a:rPr>
              <a:t>Freephone: 0800 824 824</a:t>
            </a:r>
          </a:p>
          <a:p>
            <a:pPr>
              <a:spcAft>
                <a:spcPts val="600"/>
              </a:spcAft>
            </a:pPr>
            <a:r>
              <a:rPr lang="en-NZ" sz="2800" u="sng" dirty="0">
                <a:solidFill>
                  <a:schemeClr val="bg1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community.matters@dia.govt.nz</a:t>
            </a:r>
            <a:r>
              <a:rPr lang="en-NZ" sz="2800" u="sng" dirty="0">
                <a:solidFill>
                  <a:schemeClr val="bg1"/>
                </a:solidFill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n-NZ" sz="2800" u="sng" dirty="0">
                <a:solidFill>
                  <a:schemeClr val="bg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AucklandAdvisory@dia.govt.nz</a:t>
            </a:r>
            <a:r>
              <a:rPr lang="en-NZ" sz="2800" u="sng" dirty="0">
                <a:solidFill>
                  <a:schemeClr val="bg1"/>
                </a:solidFill>
              </a:rPr>
              <a:t>  </a:t>
            </a:r>
          </a:p>
          <a:p>
            <a:pPr>
              <a:spcAft>
                <a:spcPts val="600"/>
              </a:spcAft>
            </a:pPr>
            <a:endParaRPr lang="en-NZ" sz="1600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C83AA4-F908-66B7-7BBB-AC2B58F38B44}"/>
              </a:ext>
            </a:extLst>
          </p:cNvPr>
          <p:cNvSpPr txBox="1">
            <a:spLocks/>
          </p:cNvSpPr>
          <p:nvPr/>
        </p:nvSpPr>
        <p:spPr>
          <a:xfrm>
            <a:off x="725424" y="725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N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More information</a:t>
            </a:r>
          </a:p>
        </p:txBody>
      </p:sp>
    </p:spTree>
    <p:extLst>
      <p:ext uri="{BB962C8B-B14F-4D97-AF65-F5344CB8AC3E}">
        <p14:creationId xmlns:p14="http://schemas.microsoft.com/office/powerpoint/2010/main" val="3862575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 descr="Lounge image - couch and picture frames" title="Lounge image - couch and picture frames">
            <a:extLst>
              <a:ext uri="{FF2B5EF4-FFF2-40B4-BE49-F238E27FC236}">
                <a16:creationId xmlns:a16="http://schemas.microsoft.com/office/drawing/2014/main" id="{0447F967-540C-1980-0F3F-6B8334454A29}"/>
              </a:ext>
            </a:extLst>
          </p:cNvPr>
          <p:cNvGrpSpPr/>
          <p:nvPr/>
        </p:nvGrpSpPr>
        <p:grpSpPr>
          <a:xfrm>
            <a:off x="-36512" y="-1"/>
            <a:ext cx="12344336" cy="6858001"/>
            <a:chOff x="-36512" y="-1"/>
            <a:chExt cx="9180512" cy="6900003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66E1ECA3-30DA-919F-EE96-793A3CCAFD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36512" y="-1"/>
              <a:ext cx="9180512" cy="6900003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A15AB3C4-97FE-A189-B4FD-28D0013237FA}"/>
                </a:ext>
              </a:extLst>
            </p:cNvPr>
            <p:cNvSpPr txBox="1"/>
            <p:nvPr/>
          </p:nvSpPr>
          <p:spPr>
            <a:xfrm>
              <a:off x="2987824" y="0"/>
              <a:ext cx="6156176" cy="6900002"/>
            </a:xfrm>
            <a:prstGeom prst="rect">
              <a:avLst/>
            </a:prstGeom>
            <a:solidFill>
              <a:schemeClr val="tx1">
                <a:alpha val="75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n-NZ" dirty="0"/>
            </a:p>
          </p:txBody>
        </p:sp>
      </p:grpSp>
      <p:sp>
        <p:nvSpPr>
          <p:cNvPr id="6" name="Title 1"/>
          <p:cNvSpPr txBox="1">
            <a:spLocks/>
          </p:cNvSpPr>
          <p:nvPr/>
        </p:nvSpPr>
        <p:spPr>
          <a:xfrm>
            <a:off x="4182640" y="1070738"/>
            <a:ext cx="6156176" cy="4464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NZ" sz="3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We work with and for community, </a:t>
            </a:r>
          </a:p>
          <a:p>
            <a:r>
              <a:rPr lang="en-NZ" sz="3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hapū and iwi to support the building of community connection, innovation and the empowering of local people to create positive change in their communities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43400" y="2636912"/>
            <a:ext cx="6156176" cy="1332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NZ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408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7AB04FD-1BDD-6E75-3348-823EF2A7D916}"/>
              </a:ext>
            </a:extLst>
          </p:cNvPr>
          <p:cNvSpPr txBox="1"/>
          <p:nvPr/>
        </p:nvSpPr>
        <p:spPr>
          <a:xfrm>
            <a:off x="0" y="0"/>
            <a:ext cx="12192000" cy="6926692"/>
          </a:xfrm>
          <a:prstGeom prst="rect">
            <a:avLst/>
          </a:prstGeom>
          <a:solidFill>
            <a:schemeClr val="tx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B80833-C431-861C-7098-AEB8EB1299E1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65304"/>
            <a:ext cx="12192000" cy="522851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7969D2B0-D21D-67E0-DC86-215C3230A44C}"/>
              </a:ext>
            </a:extLst>
          </p:cNvPr>
          <p:cNvSpPr txBox="1">
            <a:spLocks/>
          </p:cNvSpPr>
          <p:nvPr/>
        </p:nvSpPr>
        <p:spPr>
          <a:xfrm>
            <a:off x="457199" y="274638"/>
            <a:ext cx="1092632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NZ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Advisory Services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C6364A9-5765-BCD7-5BF9-20157BF47ED7}"/>
              </a:ext>
            </a:extLst>
          </p:cNvPr>
          <p:cNvSpPr txBox="1">
            <a:spLocks/>
          </p:cNvSpPr>
          <p:nvPr/>
        </p:nvSpPr>
        <p:spPr>
          <a:xfrm>
            <a:off x="978408" y="1781175"/>
            <a:ext cx="10217629" cy="41575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60000" indent="-360000" algn="l" defTabSz="914400" rtl="0" eaLnBrk="1" latinLnBrk="0" hangingPunct="1">
              <a:spcBef>
                <a:spcPts val="600"/>
              </a:spcBef>
              <a:buClr>
                <a:srgbClr val="1F546B"/>
              </a:buClr>
              <a:buFont typeface="Arial" pitchFamily="34" charset="0"/>
              <a:buChar char="•"/>
              <a:defRPr sz="2800" kern="1200">
                <a:solidFill>
                  <a:srgbClr val="1F546B"/>
                </a:solidFill>
                <a:latin typeface="+mn-lt"/>
                <a:ea typeface="+mn-ea"/>
                <a:cs typeface="+mn-cs"/>
              </a:defRPr>
            </a:lvl1pPr>
            <a:lvl2pPr marL="720000" indent="-360000" algn="l" defTabSz="914400" rtl="0" eaLnBrk="1" latinLnBrk="0" hangingPunct="1">
              <a:spcBef>
                <a:spcPts val="600"/>
              </a:spcBef>
              <a:buFont typeface="Arial" pitchFamily="34" charset="0"/>
              <a:buChar char="–"/>
              <a:defRPr sz="2400" kern="1200">
                <a:solidFill>
                  <a:srgbClr val="A42F13"/>
                </a:solidFill>
                <a:latin typeface="+mn-lt"/>
                <a:ea typeface="+mn-ea"/>
                <a:cs typeface="+mn-cs"/>
              </a:defRPr>
            </a:lvl2pPr>
            <a:lvl3pPr marL="1079500" indent="-358775" algn="l" defTabSz="914400" rtl="0" eaLnBrk="1" latinLnBrk="0" hangingPunct="1">
              <a:spcBef>
                <a:spcPts val="600"/>
              </a:spcBef>
              <a:buFont typeface="Arial" pitchFamily="34" charset="0"/>
              <a:buChar char="•"/>
              <a:defRPr sz="18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39863" indent="-358775" algn="l" defTabSz="914400" rtl="0" eaLnBrk="1" latinLnBrk="0" hangingPunct="1">
              <a:spcBef>
                <a:spcPts val="6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60000" algn="l" defTabSz="914400" rtl="0" eaLnBrk="1" latinLnBrk="0" hangingPunct="1">
              <a:spcBef>
                <a:spcPts val="600"/>
              </a:spcBef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buFont typeface="Arial" panose="020B0604020202020204" pitchFamily="34" charset="0"/>
              <a:buChar char="•"/>
            </a:pPr>
            <a:r>
              <a:rPr lang="en-NZ" b="0" i="0" dirty="0">
                <a:solidFill>
                  <a:schemeClr val="bg1"/>
                </a:solidFill>
                <a:effectLst/>
              </a:rPr>
              <a:t>community-led development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NZ" b="0" i="0" dirty="0">
                <a:solidFill>
                  <a:schemeClr val="bg1"/>
                </a:solidFill>
                <a:effectLst/>
              </a:rPr>
              <a:t>community projects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NZ" b="0" i="0" dirty="0">
                <a:solidFill>
                  <a:schemeClr val="bg1"/>
                </a:solidFill>
                <a:effectLst/>
              </a:rPr>
              <a:t>developing and strengthening community groups and organisations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NZ" b="0" i="0" dirty="0">
                <a:solidFill>
                  <a:schemeClr val="bg1"/>
                </a:solidFill>
                <a:effectLst/>
              </a:rPr>
              <a:t>accessing grants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NZ" b="0" i="0" dirty="0">
                <a:solidFill>
                  <a:schemeClr val="bg1"/>
                </a:solidFill>
                <a:effectLst/>
              </a:rPr>
              <a:t>understanding and working towards achieving meaningful outcomes for communities</a:t>
            </a:r>
          </a:p>
        </p:txBody>
      </p:sp>
    </p:spTree>
    <p:extLst>
      <p:ext uri="{BB962C8B-B14F-4D97-AF65-F5344CB8AC3E}">
        <p14:creationId xmlns:p14="http://schemas.microsoft.com/office/powerpoint/2010/main" val="3724237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EFA7D3-C594-750F-6649-3CCBAA9D1D4F}"/>
              </a:ext>
            </a:extLst>
          </p:cNvPr>
          <p:cNvSpPr txBox="1"/>
          <p:nvPr/>
        </p:nvSpPr>
        <p:spPr>
          <a:xfrm>
            <a:off x="1316" y="-1"/>
            <a:ext cx="12083180" cy="6176963"/>
          </a:xfrm>
          <a:prstGeom prst="rect">
            <a:avLst/>
          </a:prstGeom>
          <a:solidFill>
            <a:schemeClr val="tx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B011546-6D14-38AA-87A5-4ABE282CC196}"/>
              </a:ext>
            </a:extLst>
          </p:cNvPr>
          <p:cNvSpPr txBox="1">
            <a:spLocks/>
          </p:cNvSpPr>
          <p:nvPr/>
        </p:nvSpPr>
        <p:spPr>
          <a:xfrm>
            <a:off x="2987824" y="548681"/>
            <a:ext cx="6156176" cy="4343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NZ" sz="5400" b="1" dirty="0">
              <a:solidFill>
                <a:srgbClr val="FBE384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F57592-89D0-C7F7-E54F-C5146F65517A}"/>
              </a:ext>
            </a:extLst>
          </p:cNvPr>
          <p:cNvSpPr/>
          <p:nvPr/>
        </p:nvSpPr>
        <p:spPr>
          <a:xfrm>
            <a:off x="457200" y="273600"/>
            <a:ext cx="10980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NZ" sz="4400" b="1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Lottery Grants Board Funding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828145-AC5B-7C38-D7D2-A5F47B02A1D1}"/>
              </a:ext>
            </a:extLst>
          </p:cNvPr>
          <p:cNvSpPr/>
          <p:nvPr/>
        </p:nvSpPr>
        <p:spPr>
          <a:xfrm>
            <a:off x="374932" y="1323415"/>
            <a:ext cx="97109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NZ" sz="2000" b="1" dirty="0">
                <a:solidFill>
                  <a:schemeClr val="bg1"/>
                </a:solidFill>
              </a:rPr>
              <a:t>STATUTORY BODIES </a:t>
            </a:r>
          </a:p>
          <a:p>
            <a:pPr>
              <a:spcAft>
                <a:spcPts val="600"/>
              </a:spcAft>
            </a:pPr>
            <a:r>
              <a:rPr lang="en-NZ" sz="2000" dirty="0">
                <a:solidFill>
                  <a:schemeClr val="bg1"/>
                </a:solidFill>
              </a:rPr>
              <a:t>Sport New Zealand</a:t>
            </a:r>
          </a:p>
          <a:p>
            <a:r>
              <a:rPr lang="en-NZ" sz="2000" dirty="0">
                <a:solidFill>
                  <a:schemeClr val="bg1"/>
                </a:solidFill>
              </a:rPr>
              <a:t>NZ Film Commission (inc. Nga Taonga)</a:t>
            </a:r>
          </a:p>
          <a:p>
            <a:r>
              <a:rPr lang="en-NZ" sz="2000" dirty="0">
                <a:solidFill>
                  <a:schemeClr val="bg1"/>
                </a:solidFill>
              </a:rPr>
              <a:t>Creative New Zealand</a:t>
            </a:r>
          </a:p>
          <a:p>
            <a:pPr>
              <a:spcAft>
                <a:spcPts val="600"/>
              </a:spcAft>
            </a:pPr>
            <a:endParaRPr lang="en-NZ" sz="2000" b="1" dirty="0">
              <a:solidFill>
                <a:schemeClr val="bg1"/>
              </a:solidFill>
            </a:endParaRPr>
          </a:p>
          <a:p>
            <a:pPr>
              <a:spcAft>
                <a:spcPts val="600"/>
              </a:spcAft>
            </a:pPr>
            <a:r>
              <a:rPr lang="en-NZ" sz="2000" b="1" dirty="0">
                <a:solidFill>
                  <a:schemeClr val="bg1"/>
                </a:solidFill>
              </a:rPr>
              <a:t>SPECIALIST COMMITTEES</a:t>
            </a:r>
          </a:p>
          <a:p>
            <a:r>
              <a:rPr lang="en-NZ" sz="2000" dirty="0">
                <a:solidFill>
                  <a:schemeClr val="bg1"/>
                </a:solidFill>
              </a:rPr>
              <a:t>Outdoor Safety</a:t>
            </a:r>
          </a:p>
          <a:p>
            <a:r>
              <a:rPr lang="en-NZ" sz="2000" dirty="0">
                <a:solidFill>
                  <a:schemeClr val="bg1"/>
                </a:solidFill>
              </a:rPr>
              <a:t>Community Facilities</a:t>
            </a:r>
          </a:p>
          <a:p>
            <a:r>
              <a:rPr lang="en-NZ" sz="2000" dirty="0">
                <a:solidFill>
                  <a:schemeClr val="bg1"/>
                </a:solidFill>
              </a:rPr>
              <a:t>Individuals with Disabilities</a:t>
            </a:r>
          </a:p>
          <a:p>
            <a:r>
              <a:rPr lang="en-NZ" sz="2000" dirty="0">
                <a:solidFill>
                  <a:schemeClr val="bg1"/>
                </a:solidFill>
              </a:rPr>
              <a:t>Health Research</a:t>
            </a:r>
          </a:p>
          <a:p>
            <a:r>
              <a:rPr lang="en-NZ" sz="2000" dirty="0">
                <a:solidFill>
                  <a:schemeClr val="bg1"/>
                </a:solidFill>
              </a:rPr>
              <a:t>Environment and Heritage</a:t>
            </a:r>
          </a:p>
          <a:p>
            <a:r>
              <a:rPr lang="en-NZ" sz="2000" dirty="0">
                <a:solidFill>
                  <a:schemeClr val="bg1"/>
                </a:solidFill>
              </a:rPr>
              <a:t>Oranga Marae</a:t>
            </a:r>
          </a:p>
          <a:p>
            <a:endParaRPr lang="en-NZ" sz="1400" b="1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9C24366-DC9E-F2D0-C927-054420BC289F}"/>
              </a:ext>
            </a:extLst>
          </p:cNvPr>
          <p:cNvSpPr/>
          <p:nvPr/>
        </p:nvSpPr>
        <p:spPr>
          <a:xfrm>
            <a:off x="5730948" y="1196752"/>
            <a:ext cx="5969843" cy="5483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tabLst>
                <a:tab pos="1971675" algn="l"/>
              </a:tabLst>
            </a:pPr>
            <a:r>
              <a:rPr lang="en-NZ" sz="2000" b="1" dirty="0">
                <a:solidFill>
                  <a:schemeClr val="bg1"/>
                </a:solidFill>
              </a:rPr>
              <a:t>REGIONAL AND NATIONAL</a:t>
            </a:r>
          </a:p>
          <a:p>
            <a:pPr>
              <a:spcAft>
                <a:spcPts val="800"/>
              </a:spcAft>
              <a:tabLst>
                <a:tab pos="1971675" algn="l"/>
              </a:tabLst>
            </a:pPr>
            <a:r>
              <a:rPr lang="en-NZ" sz="2000" b="1" dirty="0">
                <a:solidFill>
                  <a:schemeClr val="bg1"/>
                </a:solidFill>
              </a:rPr>
              <a:t>COMMUNITY</a:t>
            </a:r>
            <a:r>
              <a:rPr lang="en-NZ" sz="2000" dirty="0">
                <a:solidFill>
                  <a:schemeClr val="bg1"/>
                </a:solidFill>
              </a:rPr>
              <a:t> </a:t>
            </a:r>
            <a:r>
              <a:rPr lang="en-NZ" sz="2000" b="1" dirty="0">
                <a:solidFill>
                  <a:schemeClr val="bg1"/>
                </a:solidFill>
              </a:rPr>
              <a:t>COMMITTEES</a:t>
            </a:r>
            <a:r>
              <a:rPr lang="en-NZ" sz="2000" dirty="0">
                <a:solidFill>
                  <a:schemeClr val="bg1"/>
                </a:solidFill>
              </a:rPr>
              <a:t> </a:t>
            </a:r>
          </a:p>
          <a:p>
            <a:pPr>
              <a:tabLst>
                <a:tab pos="1971675" algn="l"/>
              </a:tabLst>
            </a:pPr>
            <a:r>
              <a:rPr lang="en-NZ" sz="2000" dirty="0">
                <a:solidFill>
                  <a:schemeClr val="bg1"/>
                </a:solidFill>
              </a:rPr>
              <a:t>Otago/Southland Community</a:t>
            </a:r>
          </a:p>
          <a:p>
            <a:pPr>
              <a:tabLst>
                <a:tab pos="1971675" algn="l"/>
              </a:tabLst>
            </a:pPr>
            <a:r>
              <a:rPr lang="en-NZ" sz="2000" dirty="0">
                <a:solidFill>
                  <a:schemeClr val="bg1"/>
                </a:solidFill>
              </a:rPr>
              <a:t>Canterbury/Kaikoura  Community</a:t>
            </a:r>
          </a:p>
          <a:p>
            <a:pPr>
              <a:tabLst>
                <a:tab pos="1971675" algn="l"/>
              </a:tabLst>
            </a:pPr>
            <a:r>
              <a:rPr lang="en-NZ" sz="2000" dirty="0">
                <a:solidFill>
                  <a:schemeClr val="bg1"/>
                </a:solidFill>
              </a:rPr>
              <a:t>West Coast/Nelson/Marlborough Community</a:t>
            </a:r>
          </a:p>
          <a:p>
            <a:pPr>
              <a:tabLst>
                <a:tab pos="1971675" algn="l"/>
              </a:tabLst>
            </a:pPr>
            <a:r>
              <a:rPr lang="en-NZ" sz="2000" dirty="0">
                <a:solidFill>
                  <a:schemeClr val="bg1"/>
                </a:solidFill>
              </a:rPr>
              <a:t>Wellington/Wairarapa Community</a:t>
            </a:r>
          </a:p>
          <a:p>
            <a:pPr>
              <a:tabLst>
                <a:tab pos="1971675" algn="l"/>
              </a:tabLst>
            </a:pPr>
            <a:r>
              <a:rPr lang="en-NZ" sz="2000" dirty="0">
                <a:solidFill>
                  <a:schemeClr val="bg1"/>
                </a:solidFill>
              </a:rPr>
              <a:t>Manawatu/Whanganui Community</a:t>
            </a:r>
          </a:p>
          <a:p>
            <a:r>
              <a:rPr lang="en-NZ" sz="2000" dirty="0">
                <a:solidFill>
                  <a:schemeClr val="bg1"/>
                </a:solidFill>
              </a:rPr>
              <a:t>Hawkes Bay Community </a:t>
            </a:r>
          </a:p>
          <a:p>
            <a:pPr>
              <a:tabLst>
                <a:tab pos="1971675" algn="l"/>
              </a:tabLst>
            </a:pPr>
            <a:r>
              <a:rPr lang="en-NZ" sz="2000" dirty="0">
                <a:solidFill>
                  <a:schemeClr val="bg1"/>
                </a:solidFill>
              </a:rPr>
              <a:t>Taranaki Community</a:t>
            </a:r>
          </a:p>
          <a:p>
            <a:pPr>
              <a:tabLst>
                <a:tab pos="1971675" algn="l"/>
              </a:tabLst>
            </a:pPr>
            <a:r>
              <a:rPr lang="en-NZ" sz="2000" dirty="0">
                <a:solidFill>
                  <a:schemeClr val="bg1"/>
                </a:solidFill>
              </a:rPr>
              <a:t>Bay of Plenty/Gisborne Community</a:t>
            </a:r>
          </a:p>
          <a:p>
            <a:pPr>
              <a:tabLst>
                <a:tab pos="1971675" algn="l"/>
              </a:tabLst>
            </a:pPr>
            <a:r>
              <a:rPr lang="en-NZ" sz="2000" dirty="0">
                <a:solidFill>
                  <a:schemeClr val="bg1"/>
                </a:solidFill>
              </a:rPr>
              <a:t>Waikato Community</a:t>
            </a:r>
          </a:p>
          <a:p>
            <a:r>
              <a:rPr lang="en-NZ" sz="2000" dirty="0">
                <a:solidFill>
                  <a:schemeClr val="accent6"/>
                </a:solidFill>
              </a:rPr>
              <a:t>Auckland Community </a:t>
            </a:r>
          </a:p>
          <a:p>
            <a:pPr>
              <a:tabLst>
                <a:tab pos="1971675" algn="l"/>
              </a:tabLst>
            </a:pPr>
            <a:r>
              <a:rPr lang="en-NZ" sz="2000" dirty="0">
                <a:solidFill>
                  <a:schemeClr val="bg1"/>
                </a:solidFill>
              </a:rPr>
              <a:t>Northland Community</a:t>
            </a:r>
          </a:p>
          <a:p>
            <a:pPr>
              <a:tabLst>
                <a:tab pos="1971675" algn="l"/>
              </a:tabLst>
            </a:pPr>
            <a:r>
              <a:rPr lang="en-NZ" sz="2000" dirty="0">
                <a:solidFill>
                  <a:schemeClr val="bg1"/>
                </a:solidFill>
              </a:rPr>
              <a:t>National Community</a:t>
            </a:r>
          </a:p>
          <a:p>
            <a:pPr>
              <a:tabLst>
                <a:tab pos="1971675" algn="l"/>
              </a:tabLst>
            </a:pPr>
            <a:r>
              <a:rPr lang="en-NZ" sz="2000" dirty="0">
                <a:solidFill>
                  <a:schemeClr val="bg1"/>
                </a:solidFill>
              </a:rPr>
              <a:t>                       	</a:t>
            </a:r>
          </a:p>
          <a:p>
            <a:pPr>
              <a:tabLst>
                <a:tab pos="1971675" algn="l"/>
              </a:tabLst>
            </a:pPr>
            <a:r>
              <a:rPr lang="en-NZ" sz="1400" dirty="0">
                <a:solidFill>
                  <a:schemeClr val="bg1"/>
                </a:solidFill>
              </a:rPr>
              <a:t>                                                  			</a:t>
            </a:r>
          </a:p>
          <a:p>
            <a:pPr>
              <a:tabLst>
                <a:tab pos="1971675" algn="l"/>
              </a:tabLst>
            </a:pPr>
            <a:r>
              <a:rPr lang="en-NZ" sz="1400" dirty="0">
                <a:solidFill>
                  <a:schemeClr val="bg1"/>
                </a:solidFill>
              </a:rPr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2877349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A59A18C-89A8-003B-B155-DDBA63A76106}"/>
              </a:ext>
            </a:extLst>
          </p:cNvPr>
          <p:cNvSpPr txBox="1"/>
          <p:nvPr/>
        </p:nvSpPr>
        <p:spPr>
          <a:xfrm>
            <a:off x="176" y="-42771"/>
            <a:ext cx="12191824" cy="6900002"/>
          </a:xfrm>
          <a:prstGeom prst="rect">
            <a:avLst/>
          </a:prstGeom>
          <a:solidFill>
            <a:schemeClr val="tx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2D2907-83FB-6326-0806-466EC575A5B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11" y="6253262"/>
            <a:ext cx="12106713" cy="52285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8BB4172-D581-44A4-E5E5-651492EA60B7}"/>
              </a:ext>
            </a:extLst>
          </p:cNvPr>
          <p:cNvSpPr txBox="1"/>
          <p:nvPr/>
        </p:nvSpPr>
        <p:spPr>
          <a:xfrm>
            <a:off x="745231" y="1341343"/>
            <a:ext cx="10787007" cy="3976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2400" b="1" dirty="0">
                <a:solidFill>
                  <a:schemeClr val="bg1"/>
                </a:solidFill>
              </a:rPr>
              <a:t>DIA administers eight crown funded schemes</a:t>
            </a:r>
          </a:p>
          <a:p>
            <a:endParaRPr lang="en-NZ" sz="2400" b="1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r>
              <a:rPr lang="en-NZ" sz="2400" b="1" dirty="0">
                <a:solidFill>
                  <a:srgbClr val="00B050"/>
                </a:solidFill>
              </a:rPr>
              <a:t>Community Organisation Grants Scheme (COGS)</a:t>
            </a: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r>
              <a:rPr lang="en-NZ" sz="2400" b="1" dirty="0">
                <a:solidFill>
                  <a:schemeClr val="bg1"/>
                </a:solidFill>
              </a:rPr>
              <a:t>Community and Volunteering Capability  Fund </a:t>
            </a: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r>
              <a:rPr lang="en-NZ" sz="2400" b="1" dirty="0">
                <a:solidFill>
                  <a:schemeClr val="bg1"/>
                </a:solidFill>
              </a:rPr>
              <a:t>Community Led Development Programme</a:t>
            </a: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r>
              <a:rPr lang="en-NZ" sz="2400" b="1" dirty="0">
                <a:solidFill>
                  <a:schemeClr val="bg1"/>
                </a:solidFill>
              </a:rPr>
              <a:t>Disarmament Education United Nations Implementation Fund (DEUNIF)</a:t>
            </a: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r>
              <a:rPr lang="en-NZ" sz="2400" b="1" dirty="0">
                <a:solidFill>
                  <a:schemeClr val="bg1"/>
                </a:solidFill>
              </a:rPr>
              <a:t>Racing Safety Development Fund</a:t>
            </a: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endParaRPr lang="en-NZ" b="1" dirty="0">
              <a:solidFill>
                <a:srgbClr val="00B050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2EDAA65-D40C-BE95-CAC1-583753A35FDA}"/>
              </a:ext>
            </a:extLst>
          </p:cNvPr>
          <p:cNvSpPr>
            <a:spLocks noGrp="1"/>
          </p:cNvSpPr>
          <p:nvPr/>
        </p:nvSpPr>
        <p:spPr>
          <a:xfrm>
            <a:off x="745230" y="409228"/>
            <a:ext cx="11088000" cy="1141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NZ" sz="4400" b="1" kern="12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+mj-lt"/>
                <a:ea typeface="Times New Roman"/>
                <a:cs typeface="Calibri" panose="020F0502020204030204" pitchFamily="34" charset="0"/>
              </a:rPr>
              <a:t>Crown Funded Schemes</a:t>
            </a:r>
            <a:endParaRPr lang="en-NZ" sz="4400" b="1" dirty="0">
              <a:solidFill>
                <a:schemeClr val="accent3">
                  <a:lumMod val="60000"/>
                  <a:lumOff val="40000"/>
                </a:schemeClr>
              </a:solidFill>
              <a:effectLst/>
              <a:latin typeface="+mj-lt"/>
              <a:ea typeface="Calibri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869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01D97866-1D12-2157-BDDF-5F7A750E8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6760" y="5080296"/>
            <a:ext cx="2376264" cy="921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8">
            <a:extLst>
              <a:ext uri="{FF2B5EF4-FFF2-40B4-BE49-F238E27FC236}">
                <a16:creationId xmlns:a16="http://schemas.microsoft.com/office/drawing/2014/main" id="{BF4A8859-AD1A-BE33-CC14-1AB20FB29E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128325" y="4006191"/>
            <a:ext cx="3194566" cy="842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59E8E58C-A428-A790-50A3-8E2BA7AB13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7868" y="5157253"/>
            <a:ext cx="2520280" cy="918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5">
            <a:extLst>
              <a:ext uri="{FF2B5EF4-FFF2-40B4-BE49-F238E27FC236}">
                <a16:creationId xmlns:a16="http://schemas.microsoft.com/office/drawing/2014/main" id="{7D0E81D8-B946-9CC2-9507-99909C559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7511" y="3868506"/>
            <a:ext cx="2495028" cy="970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4EE43FE-E375-EE30-53F0-5F2BBBCC23B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157" y="3808052"/>
            <a:ext cx="1062549" cy="1062549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CDBF92D5-4904-8B14-FA17-7F83D7482497}"/>
              </a:ext>
            </a:extLst>
          </p:cNvPr>
          <p:cNvSpPr/>
          <p:nvPr/>
        </p:nvSpPr>
        <p:spPr>
          <a:xfrm>
            <a:off x="1667508" y="314535"/>
            <a:ext cx="88569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NZ" sz="4400" b="1" dirty="0">
                <a:solidFill>
                  <a:schemeClr val="accent6"/>
                </a:solidFill>
              </a:rPr>
              <a:t>Trusts and Fellowships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DC1F40E-C068-01B7-015E-66D1B58F1924}"/>
              </a:ext>
            </a:extLst>
          </p:cNvPr>
          <p:cNvSpPr txBox="1"/>
          <p:nvPr/>
        </p:nvSpPr>
        <p:spPr>
          <a:xfrm>
            <a:off x="1418539" y="768142"/>
            <a:ext cx="966112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NZ" sz="2000" b="1" dirty="0"/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r>
              <a:rPr lang="en-NZ" b="1" dirty="0">
                <a:solidFill>
                  <a:schemeClr val="bg1"/>
                </a:solidFill>
              </a:rPr>
              <a:t>Vietnam Veterans and their Families Trust</a:t>
            </a: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r>
              <a:rPr lang="en-NZ" b="1" dirty="0">
                <a:solidFill>
                  <a:schemeClr val="bg1"/>
                </a:solidFill>
              </a:rPr>
              <a:t>Peace and Disarmament Education Trust</a:t>
            </a: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r>
              <a:rPr lang="en-NZ" b="1" dirty="0">
                <a:solidFill>
                  <a:schemeClr val="bg1"/>
                </a:solidFill>
              </a:rPr>
              <a:t>Winston Churchill Memorial Trust</a:t>
            </a: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r>
              <a:rPr lang="en-NZ" b="1" dirty="0">
                <a:solidFill>
                  <a:schemeClr val="bg1"/>
                </a:solidFill>
              </a:rPr>
              <a:t>Norman Kirk Memorial Trust</a:t>
            </a: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r>
              <a:rPr lang="en-NZ" b="1" dirty="0">
                <a:solidFill>
                  <a:schemeClr val="bg1"/>
                </a:solidFill>
              </a:rPr>
              <a:t>Chinese Poll Tax Heritage Trust</a:t>
            </a:r>
          </a:p>
          <a:p>
            <a:pPr marL="285750" indent="-285750">
              <a:lnSpc>
                <a:spcPct val="150000"/>
              </a:lnSpc>
              <a:buClr>
                <a:schemeClr val="bg1"/>
              </a:buClr>
              <a:buSzPct val="50000"/>
              <a:buFont typeface="Arial" panose="020B0604020202020204" pitchFamily="34" charset="0"/>
              <a:buChar char="•"/>
            </a:pPr>
            <a:r>
              <a:rPr lang="en-NZ" b="1" dirty="0">
                <a:solidFill>
                  <a:schemeClr val="bg1"/>
                </a:solidFill>
              </a:rPr>
              <a:t>Pacific Development and Conservation Trust</a:t>
            </a:r>
          </a:p>
        </p:txBody>
      </p:sp>
      <p:pic>
        <p:nvPicPr>
          <p:cNvPr id="21" name="Picture 6">
            <a:extLst>
              <a:ext uri="{FF2B5EF4-FFF2-40B4-BE49-F238E27FC236}">
                <a16:creationId xmlns:a16="http://schemas.microsoft.com/office/drawing/2014/main" id="{C2A14F79-411A-C008-B896-978E52E35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960" y="5157253"/>
            <a:ext cx="2664296" cy="979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20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313710F-A494-6216-322D-F04C0E1183C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641" y="6165304"/>
            <a:ext cx="12466893" cy="54834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E85DB5-B814-9776-442C-FB2D8C468ECA}"/>
              </a:ext>
            </a:extLst>
          </p:cNvPr>
          <p:cNvSpPr txBox="1"/>
          <p:nvPr/>
        </p:nvSpPr>
        <p:spPr>
          <a:xfrm>
            <a:off x="1010094" y="1156970"/>
            <a:ext cx="998815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25000"/>
            </a:pPr>
            <a:r>
              <a:rPr lang="en-NZ" altLang="en-US" sz="2800" dirty="0">
                <a:solidFill>
                  <a:schemeClr val="bg1"/>
                </a:solidFill>
                <a:cs typeface="Calibri" pitchFamily="34" charset="0"/>
              </a:rPr>
              <a:t>Two Rounds per year</a:t>
            </a:r>
          </a:p>
          <a:p>
            <a:pPr marL="457200" indent="-457200">
              <a:buSzPct val="25000"/>
              <a:buFont typeface="Wingdings" panose="05000000000000000000" pitchFamily="2" charset="2"/>
              <a:buChar char="§"/>
            </a:pPr>
            <a:r>
              <a:rPr lang="en-NZ" altLang="en-US" sz="2400" dirty="0">
                <a:solidFill>
                  <a:schemeClr val="bg1"/>
                </a:solidFill>
                <a:cs typeface="Calibri" pitchFamily="34" charset="0"/>
              </a:rPr>
              <a:t>Next round opens </a:t>
            </a:r>
            <a:r>
              <a:rPr lang="en-NZ" altLang="en-US" sz="2400" u="sng" dirty="0">
                <a:solidFill>
                  <a:schemeClr val="bg1"/>
                </a:solidFill>
                <a:cs typeface="Calibri" pitchFamily="34" charset="0"/>
              </a:rPr>
              <a:t>9 July 2025 </a:t>
            </a:r>
            <a:r>
              <a:rPr lang="en-NZ" altLang="en-US" sz="2400" dirty="0">
                <a:solidFill>
                  <a:schemeClr val="bg1"/>
                </a:solidFill>
                <a:cs typeface="Calibri" pitchFamily="34" charset="0"/>
              </a:rPr>
              <a:t>closes </a:t>
            </a:r>
            <a:r>
              <a:rPr lang="en-NZ" altLang="en-US" sz="2400" u="sng" dirty="0">
                <a:solidFill>
                  <a:schemeClr val="bg1"/>
                </a:solidFill>
                <a:cs typeface="Calibri" pitchFamily="34" charset="0"/>
              </a:rPr>
              <a:t>6 August 2025 </a:t>
            </a:r>
            <a:r>
              <a:rPr lang="en-NZ" altLang="en-US" sz="2400" dirty="0">
                <a:solidFill>
                  <a:schemeClr val="bg1"/>
                </a:solidFill>
                <a:cs typeface="Calibri" pitchFamily="34" charset="0"/>
              </a:rPr>
              <a:t>with decision by 5 November 2025</a:t>
            </a:r>
            <a:endParaRPr lang="en-NZ" altLang="en-US" sz="2400" b="1" dirty="0">
              <a:solidFill>
                <a:schemeClr val="bg1"/>
              </a:solidFill>
              <a:cs typeface="Calibri" pitchFamily="34" charset="0"/>
            </a:endParaRPr>
          </a:p>
          <a:p>
            <a:pPr>
              <a:buSzPct val="25000"/>
            </a:pPr>
            <a:endParaRPr lang="en-NZ" altLang="en-US" sz="2800" dirty="0">
              <a:solidFill>
                <a:schemeClr val="bg1"/>
              </a:solidFill>
              <a:cs typeface="Calibri" pitchFamily="34" charset="0"/>
            </a:endParaRPr>
          </a:p>
          <a:p>
            <a:pPr>
              <a:buSzPct val="25000"/>
            </a:pPr>
            <a:r>
              <a:rPr lang="en-NZ" altLang="en-US" sz="2800" dirty="0">
                <a:solidFill>
                  <a:schemeClr val="bg1"/>
                </a:solidFill>
                <a:cs typeface="Calibri" pitchFamily="34" charset="0"/>
              </a:rPr>
              <a:t>Lottery Community grants are available for hapū, marae and not-for-profit organisations with a community or social service focus for ongoing operating costs or projects which help improve the quality of people’s lives in their communities.</a:t>
            </a:r>
          </a:p>
          <a:p>
            <a:pPr>
              <a:buSzPct val="25000"/>
            </a:pPr>
            <a:endParaRPr lang="en-NZ" altLang="en-US" sz="2800" dirty="0">
              <a:solidFill>
                <a:schemeClr val="bg1"/>
              </a:solidFill>
              <a:cs typeface="Calibri" pitchFamily="34" charset="0"/>
            </a:endParaRPr>
          </a:p>
          <a:p>
            <a:pPr marL="342900" indent="-342900">
              <a:buSzPct val="25000"/>
              <a:buFont typeface="Arial" panose="020B0604020202020204" pitchFamily="34" charset="0"/>
              <a:buChar char="•"/>
            </a:pPr>
            <a:r>
              <a:rPr lang="en-NZ" altLang="en-US" sz="2400" dirty="0">
                <a:solidFill>
                  <a:schemeClr val="bg1"/>
                </a:solidFill>
                <a:cs typeface="Calibri" pitchFamily="34" charset="0"/>
              </a:rPr>
              <a:t>minor capital works projects valued at $50,000 or less.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A13A8C1-4D0C-56A6-F7FD-46F0D4C4BFBB}"/>
              </a:ext>
            </a:extLst>
          </p:cNvPr>
          <p:cNvSpPr>
            <a:spLocks noGrp="1"/>
          </p:cNvSpPr>
          <p:nvPr/>
        </p:nvSpPr>
        <p:spPr>
          <a:xfrm>
            <a:off x="937508" y="409228"/>
            <a:ext cx="10133329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NZ" sz="3800" b="1" kern="1200" dirty="0">
                <a:solidFill>
                  <a:schemeClr val="bg1"/>
                </a:solidFill>
                <a:effectLst/>
                <a:latin typeface="+mj-lt"/>
                <a:ea typeface="Times New Roman"/>
                <a:cs typeface="Calibri" panose="020F0502020204030204" pitchFamily="34" charset="0"/>
              </a:rPr>
              <a:t> </a:t>
            </a:r>
            <a:r>
              <a:rPr lang="en-NZ" sz="3800" b="0" i="0" dirty="0">
                <a:solidFill>
                  <a:schemeClr val="bg1"/>
                </a:solidFill>
                <a:effectLst/>
                <a:latin typeface="+mj-lt"/>
              </a:rPr>
              <a:t>Te Tahua </a:t>
            </a:r>
            <a:r>
              <a:rPr lang="en-NZ" sz="3800" b="0" i="0" dirty="0" err="1">
                <a:solidFill>
                  <a:schemeClr val="bg1"/>
                </a:solidFill>
                <a:effectLst/>
                <a:latin typeface="+mj-lt"/>
              </a:rPr>
              <a:t>Whakatinana</a:t>
            </a:r>
            <a:r>
              <a:rPr lang="en-NZ" sz="3800" b="0" i="0" dirty="0">
                <a:solidFill>
                  <a:schemeClr val="bg1"/>
                </a:solidFill>
                <a:effectLst/>
                <a:latin typeface="+mj-lt"/>
              </a:rPr>
              <a:t> Papakāinga </a:t>
            </a:r>
          </a:p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en-NZ" sz="3800" b="1" kern="1200" dirty="0">
                <a:solidFill>
                  <a:schemeClr val="accent6"/>
                </a:solidFill>
                <a:effectLst/>
                <a:latin typeface="+mj-lt"/>
                <a:ea typeface="Times New Roman"/>
                <a:cs typeface="Calibri" panose="020F0502020204030204" pitchFamily="34" charset="0"/>
              </a:rPr>
              <a:t>Lottery</a:t>
            </a:r>
            <a:r>
              <a:rPr lang="en-NZ" sz="3800" b="1" kern="1200" dirty="0">
                <a:solidFill>
                  <a:schemeClr val="accent3">
                    <a:lumMod val="60000"/>
                    <a:lumOff val="40000"/>
                  </a:schemeClr>
                </a:solidFill>
                <a:effectLst/>
                <a:latin typeface="+mj-lt"/>
                <a:ea typeface="Times New Roman"/>
                <a:cs typeface="Calibri" panose="020F0502020204030204" pitchFamily="34" charset="0"/>
              </a:rPr>
              <a:t> </a:t>
            </a:r>
            <a:r>
              <a:rPr lang="en-NZ" sz="3800" b="1" kern="1200" dirty="0">
                <a:solidFill>
                  <a:schemeClr val="accent6"/>
                </a:solidFill>
                <a:effectLst/>
                <a:latin typeface="+mj-lt"/>
                <a:ea typeface="Times New Roman"/>
                <a:cs typeface="Calibri" panose="020F0502020204030204" pitchFamily="34" charset="0"/>
              </a:rPr>
              <a:t>Auckland</a:t>
            </a:r>
            <a:endParaRPr lang="en-NZ" sz="3800" b="1" dirty="0">
              <a:solidFill>
                <a:schemeClr val="accent6"/>
              </a:solidFill>
              <a:effectLst/>
              <a:latin typeface="+mj-lt"/>
              <a:ea typeface="Calibri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823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C41F7E8-14FB-C82C-C6E0-7B7E182E7CC7}"/>
              </a:ext>
            </a:extLst>
          </p:cNvPr>
          <p:cNvSpPr txBox="1"/>
          <p:nvPr/>
        </p:nvSpPr>
        <p:spPr>
          <a:xfrm>
            <a:off x="950976" y="676656"/>
            <a:ext cx="1088136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NZ" sz="2400" dirty="0">
                <a:solidFill>
                  <a:schemeClr val="bg1"/>
                </a:solidFill>
              </a:rPr>
              <a:t>A Lottery Community committee looks at the outcomes of your project or services and how they will benefit your community and help:</a:t>
            </a:r>
          </a:p>
          <a:p>
            <a:endParaRPr lang="en-NZ" sz="2400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bg1"/>
                </a:solidFill>
              </a:rPr>
              <a:t>support volunteers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bg1"/>
                </a:solidFill>
              </a:rPr>
              <a:t>help people to help themselves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bg1"/>
                </a:solidFill>
              </a:rPr>
              <a:t>promote community wellbeing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bg1"/>
                </a:solidFill>
              </a:rPr>
              <a:t>promote community or cultural identity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bg1"/>
                </a:solidFill>
              </a:rPr>
              <a:t>support vulnerable people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NZ" sz="2400" dirty="0">
                <a:solidFill>
                  <a:schemeClr val="bg1"/>
                </a:solidFill>
              </a:rPr>
              <a:t>help people feel that they belong and can take part in their community.</a:t>
            </a:r>
          </a:p>
          <a:p>
            <a:endParaRPr lang="en-NZ" sz="2400" dirty="0">
              <a:solidFill>
                <a:schemeClr val="bg1"/>
              </a:solidFill>
            </a:endParaRPr>
          </a:p>
          <a:p>
            <a:r>
              <a:rPr lang="en-NZ" sz="2400" dirty="0">
                <a:solidFill>
                  <a:schemeClr val="bg1"/>
                </a:solidFill>
              </a:rPr>
              <a:t>Each Lottery Community committee determines the outcomes and priorities it wants to achieve from the investment of the grant money available in its area.</a:t>
            </a:r>
          </a:p>
          <a:p>
            <a:endParaRPr lang="en-NZ" sz="2400" dirty="0">
              <a:solidFill>
                <a:schemeClr val="bg1"/>
              </a:solidFill>
            </a:endParaRPr>
          </a:p>
          <a:p>
            <a:r>
              <a:rPr lang="en-NZ" sz="2400" dirty="0">
                <a:solidFill>
                  <a:schemeClr val="bg1"/>
                </a:solidFill>
              </a:rPr>
              <a:t>More information will be available on our website in June 2025</a:t>
            </a:r>
          </a:p>
        </p:txBody>
      </p:sp>
    </p:spTree>
    <p:extLst>
      <p:ext uri="{BB962C8B-B14F-4D97-AF65-F5344CB8AC3E}">
        <p14:creationId xmlns:p14="http://schemas.microsoft.com/office/powerpoint/2010/main" val="2602057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NZ" dirty="0">
                <a:solidFill>
                  <a:schemeClr val="accent6"/>
                </a:solidFill>
              </a:rPr>
              <a:t>Supporting Documentation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366092" y="1690688"/>
            <a:ext cx="9716877" cy="4351338"/>
          </a:xfrm>
        </p:spPr>
        <p:txBody>
          <a:bodyPr>
            <a:normAutofit/>
          </a:bodyPr>
          <a:lstStyle/>
          <a:p>
            <a:r>
              <a:rPr lang="en-NZ" dirty="0">
                <a:solidFill>
                  <a:schemeClr val="bg1"/>
                </a:solidFill>
              </a:rPr>
              <a:t>Organisations must provide a budget with all costs and income for requests over $19,999</a:t>
            </a:r>
          </a:p>
          <a:p>
            <a:r>
              <a:rPr lang="en-NZ" dirty="0">
                <a:solidFill>
                  <a:schemeClr val="bg1"/>
                </a:solidFill>
              </a:rPr>
              <a:t>Financial accounts not more than 18 months old</a:t>
            </a:r>
            <a:endParaRPr lang="en-NZ" sz="2400" dirty="0">
              <a:solidFill>
                <a:schemeClr val="bg1"/>
              </a:solidFill>
            </a:endParaRPr>
          </a:p>
          <a:p>
            <a:r>
              <a:rPr lang="en-NZ" sz="2800" dirty="0">
                <a:solidFill>
                  <a:schemeClr val="bg1"/>
                </a:solidFill>
              </a:rPr>
              <a:t>If your request is for minor capital works, you will also need a quote for building or renovation costs.</a:t>
            </a:r>
            <a:endParaRPr lang="en-NZ" dirty="0">
              <a:solidFill>
                <a:schemeClr val="bg1"/>
              </a:solidFill>
            </a:endParaRPr>
          </a:p>
          <a:p>
            <a:r>
              <a:rPr lang="en-NZ" sz="2800" dirty="0">
                <a:solidFill>
                  <a:schemeClr val="bg1"/>
                </a:solidFill>
              </a:rPr>
              <a:t>Budget templates are available on our website or you can use a budget you already have</a:t>
            </a:r>
          </a:p>
        </p:txBody>
      </p:sp>
    </p:spTree>
    <p:extLst>
      <p:ext uri="{BB962C8B-B14F-4D97-AF65-F5344CB8AC3E}">
        <p14:creationId xmlns:p14="http://schemas.microsoft.com/office/powerpoint/2010/main" val="17792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877</Words>
  <Application>Microsoft Office PowerPoint</Application>
  <PresentationFormat>Widescreen</PresentationFormat>
  <Paragraphs>135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Calibri (Body)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Supporting Documentation</vt:lpstr>
      <vt:lpstr>PowerPoint Presentation</vt:lpstr>
      <vt:lpstr>PowerPoint Presentation</vt:lpstr>
      <vt:lpstr>PowerPoint Presentation</vt:lpstr>
      <vt:lpstr>PowerPoint Presentation</vt:lpstr>
      <vt:lpstr>What to consider when applying?</vt:lpstr>
      <vt:lpstr>PowerPoint Presentation</vt:lpstr>
    </vt:vector>
  </TitlesOfParts>
  <Company>Te Tari Taiwhenua Department of Internal Affairs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Bronwyn Walters</dc:creator>
  <cp:lastModifiedBy>Bronwyn Walters</cp:lastModifiedBy>
  <cp:revision>7</cp:revision>
  <dcterms:created xsi:type="dcterms:W3CDTF">2025-02-14T01:22:00Z</dcterms:created>
  <dcterms:modified xsi:type="dcterms:W3CDTF">2025-02-24T01:24:34Z</dcterms:modified>
</cp:coreProperties>
</file>