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D_573538BA.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2"/>
  </p:notesMasterIdLst>
  <p:sldIdLst>
    <p:sldId id="257" r:id="rId5"/>
    <p:sldId id="259" r:id="rId6"/>
    <p:sldId id="276" r:id="rId7"/>
    <p:sldId id="286" r:id="rId8"/>
    <p:sldId id="284" r:id="rId9"/>
    <p:sldId id="285" r:id="rId10"/>
    <p:sldId id="279" r:id="rId11"/>
    <p:sldId id="264" r:id="rId12"/>
    <p:sldId id="265" r:id="rId13"/>
    <p:sldId id="280" r:id="rId14"/>
    <p:sldId id="267" r:id="rId15"/>
    <p:sldId id="268" r:id="rId16"/>
    <p:sldId id="270" r:id="rId17"/>
    <p:sldId id="269" r:id="rId18"/>
    <p:sldId id="272" r:id="rId19"/>
    <p:sldId id="271" r:id="rId20"/>
    <p:sldId id="273"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3" roundtripDataSignature="AMtx7mgkuFCVLfNP4jHf/gOoOWSBcVU6O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C36530-978D-E7BA-5641-93437F6FE5B2}" name="Lauren Lawson" initials="LL" userId="S::Lauren.Lawson@foundationnorth.org.nz::6d1955e2-1e0e-449e-ae9b-80df51e1029a" providerId="AD"/>
  <p188:author id="{AB76E039-A2FE-A367-880C-2475B3FB8B0B}" name="Lauren Lawson" initials="LL" userId="S::lauren.lawson@foundationnorth.org.nz::6d1955e2-1e0e-449e-ae9b-80df51e1029a" providerId="AD"/>
  <p188:author id="{0E097E72-DB2F-1E1C-6629-466548F3FB42}" name="Josh Martin" initials="JM" userId="S::joshua.martin@foundationnorth.org.nz::39e8276d-cbe3-430a-a63d-2999a7e14f4f" providerId="AD"/>
  <p188:author id="{703E6287-C824-1DD5-8248-4E09726310E4}" name="Jacqui Johnston" initials="JJ" userId="S::jacqui.johnston@foundationnorth.org.nz::111266c7-85ad-415b-94b7-a4062bbc6e71" providerId="AD"/>
  <p188:author id="{C493CBDF-101E-676C-D08C-75868D01F164}" name="Liz Tupuhi" initials="LT" userId="S::elizabeth.tupuhi@foundationnorth.org.nz::64cf082b-9acf-491f-bc50-1c42101836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BA3F88-3E7A-4363-8CB5-A805CD8724AB}" v="2" dt="2026-02-17T20:49:01.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78" autoAdjust="0"/>
  </p:normalViewPr>
  <p:slideViewPr>
    <p:cSldViewPr snapToGrid="0">
      <p:cViewPr varScale="1">
        <p:scale>
          <a:sx n="74" d="100"/>
          <a:sy n="74" d="100"/>
        </p:scale>
        <p:origin x="1013" y="7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customschemas.google.com/relationships/presentationmetadata" Target="meta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modernComment_10D_573538BA.xml><?xml version="1.0" encoding="utf-8"?>
<p188:cmLst xmlns:a="http://schemas.openxmlformats.org/drawingml/2006/main" xmlns:r="http://schemas.openxmlformats.org/officeDocument/2006/relationships" xmlns:p188="http://schemas.microsoft.com/office/powerpoint/2018/8/main">
  <p188:cm id="{8C892603-BC5A-4578-9190-5C10938FACC3}" authorId="{703E6287-C824-1DD5-8248-4E09726310E4}" status="resolved" created="2024-04-28T20:59:48.189" complete="100000">
    <pc:sldMkLst xmlns:pc="http://schemas.microsoft.com/office/powerpoint/2013/main/command">
      <pc:docMk/>
      <pc:sldMk cId="1463105722" sldId="269"/>
    </pc:sldMkLst>
    <p188:txBody>
      <a:bodyPr/>
      <a:lstStyle/>
      <a:p>
        <a:r>
          <a:rPr lang="en-US"/>
          <a:t>Can we please Add some details around our funding like this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6983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a:t>To be updated by Curative</a:t>
            </a:r>
            <a:br>
              <a:rPr lang="mi-NZ"/>
            </a:br>
            <a:endParaRPr lang="mi-NZ"/>
          </a:p>
          <a:p>
            <a:r>
              <a:rPr lang="mi-NZ"/>
              <a:t>Some copy about the Theory of Change </a:t>
            </a:r>
            <a:endParaRPr lang="en-NZ"/>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645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9028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2876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571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FFFFF"/>
                </a:solidFill>
                <a:effectLst/>
                <a:latin typeface="Segoe UI" panose="020B0502040204020203" pitchFamily="34" charset="0"/>
              </a:rPr>
              <a:t>Include history?:</a:t>
            </a:r>
            <a:endParaRPr lang="en-US" b="0" i="0" dirty="0">
              <a:solidFill>
                <a:srgbClr val="FFFFFF"/>
              </a:solidFill>
              <a:effectLst/>
              <a:latin typeface="Segoe UI" panose="020B0502040204020203" pitchFamily="34" charset="0"/>
              <a:cs typeface="Segoe UI"/>
            </a:endParaRPr>
          </a:p>
          <a:p>
            <a:r>
              <a:rPr lang="en-US" b="0" i="0" dirty="0">
                <a:solidFill>
                  <a:srgbClr val="FFFFFF"/>
                </a:solidFill>
                <a:effectLst/>
                <a:latin typeface="Segoe UI" panose="020B0502040204020203" pitchFamily="34" charset="0"/>
              </a:rPr>
              <a:t>•	In 1988 the Community Trusts Act created 12 community trusts across Aotearoa, formed from the sale of the regional Savings Banks. </a:t>
            </a:r>
            <a:endParaRPr lang="en-US" b="0" i="0" dirty="0">
              <a:solidFill>
                <a:srgbClr val="FFFFFF"/>
              </a:solidFill>
              <a:effectLst/>
              <a:latin typeface="Segoe UI" panose="020B0502040204020203" pitchFamily="34" charset="0"/>
              <a:cs typeface="Segoe UI"/>
            </a:endParaRPr>
          </a:p>
          <a:p>
            <a:r>
              <a:rPr lang="en-US" b="0" i="0" dirty="0">
                <a:solidFill>
                  <a:srgbClr val="FFFFFF"/>
                </a:solidFill>
                <a:effectLst/>
                <a:latin typeface="Segoe UI" panose="020B0502040204020203" pitchFamily="34" charset="0"/>
              </a:rPr>
              <a:t>•	The then ASB Charitable Trust was endowed with proceeds from the sale of the community’s shares in what was previously the Auckland Savings Bank.</a:t>
            </a:r>
            <a:endParaRPr lang="en-US" b="0" i="0" dirty="0">
              <a:solidFill>
                <a:srgbClr val="FFFFFF"/>
              </a:solidFill>
              <a:effectLst/>
              <a:latin typeface="Segoe UI" panose="020B0502040204020203" pitchFamily="34" charset="0"/>
              <a:cs typeface="Segoe UI"/>
            </a:endParaRPr>
          </a:p>
          <a:p>
            <a:r>
              <a:rPr lang="en-US" b="0" i="0" dirty="0">
                <a:solidFill>
                  <a:srgbClr val="FFFFFF"/>
                </a:solidFill>
                <a:effectLst/>
                <a:latin typeface="Segoe UI"/>
                <a:cs typeface="Segoe UI"/>
              </a:rPr>
              <a:t>•	Since that time, we have held that endowment / </a:t>
            </a:r>
            <a:r>
              <a:rPr lang="en-US" b="0" i="0" dirty="0" err="1">
                <a:solidFill>
                  <a:srgbClr val="FFFFFF"/>
                </a:solidFill>
                <a:effectLst/>
                <a:latin typeface="Segoe UI"/>
                <a:cs typeface="Segoe UI"/>
              </a:rPr>
              <a:t>pūtea</a:t>
            </a:r>
            <a:r>
              <a:rPr lang="en-US" b="0" i="0" dirty="0">
                <a:solidFill>
                  <a:srgbClr val="FFFFFF"/>
                </a:solidFill>
                <a:effectLst/>
                <a:latin typeface="Segoe UI"/>
                <a:cs typeface="Segoe UI"/>
              </a:rPr>
              <a:t> in trust for the Auckland and Northland communities, and through our investments have grown it to over a billion and a half dollars.</a:t>
            </a:r>
          </a:p>
          <a:p>
            <a:r>
              <a:rPr lang="en-US" b="0" i="0" dirty="0">
                <a:solidFill>
                  <a:srgbClr val="FFFFFF"/>
                </a:solidFill>
                <a:effectLst/>
                <a:latin typeface="Segoe UI" panose="020B0502040204020203" pitchFamily="34" charset="0"/>
              </a:rPr>
              <a:t>•	The returns on those investments allow us to make millions of dollars in grants each year to not-for-profit groups in Auckland and Northland.</a:t>
            </a:r>
            <a:endParaRPr lang="en-US" b="0" i="0" dirty="0">
              <a:solidFill>
                <a:srgbClr val="FFFFFF"/>
              </a:solidFill>
              <a:effectLst/>
              <a:latin typeface="Segoe UI" panose="020B0502040204020203" pitchFamily="34" charset="0"/>
              <a:cs typeface="Segoe UI"/>
            </a:endParaRPr>
          </a:p>
          <a:p>
            <a:r>
              <a:rPr lang="en-US" b="0" i="0" dirty="0">
                <a:solidFill>
                  <a:srgbClr val="FFFFFF"/>
                </a:solidFill>
                <a:effectLst/>
                <a:latin typeface="Segoe UI" panose="020B0502040204020203" pitchFamily="34" charset="0"/>
              </a:rPr>
              <a:t>•	When the naming rights agreement with ASB Bank ceased in 2015, we became Foundation North.</a:t>
            </a:r>
            <a:endParaRPr lang="en-US" b="0" i="0" dirty="0">
              <a:solidFill>
                <a:srgbClr val="FFFFFF"/>
              </a:solidFill>
              <a:effectLst/>
              <a:latin typeface="Segoe UI" panose="020B0502040204020203" pitchFamily="34" charset="0"/>
              <a:cs typeface="Segoe UI"/>
            </a:endParaRPr>
          </a:p>
          <a:p>
            <a:endParaRPr lang="en-US" b="0" i="0" dirty="0">
              <a:solidFill>
                <a:srgbClr val="FFFFFF"/>
              </a:solidFill>
              <a:effectLst/>
              <a:latin typeface="Segoe UI" panose="020B0502040204020203"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6874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NZ" sz="1800" b="0" i="0" u="none" strike="noStrike" baseline="0">
              <a:solidFill>
                <a:srgbClr val="000000"/>
              </a:solidFill>
              <a:latin typeface="Georgia" panose="02040502050405020303" pitchFamily="18" charset="0"/>
            </a:endParaRPr>
          </a:p>
          <a:p>
            <a:r>
              <a:rPr lang="en-NZ" sz="1800" b="1" i="0" u="none" strike="noStrike" baseline="0">
                <a:solidFill>
                  <a:srgbClr val="3A3B3A"/>
                </a:solidFill>
                <a:latin typeface="Georgia" panose="02040502050405020303" pitchFamily="18" charset="0"/>
              </a:rPr>
              <a:t>Vision | </a:t>
            </a:r>
            <a:r>
              <a:rPr lang="en-NZ" sz="1800" b="1" i="0" u="none" strike="noStrike" baseline="0" err="1">
                <a:solidFill>
                  <a:srgbClr val="3A3B3A"/>
                </a:solidFill>
                <a:latin typeface="Georgia" panose="02040502050405020303" pitchFamily="18" charset="0"/>
              </a:rPr>
              <a:t>Moemoeā</a:t>
            </a:r>
            <a:r>
              <a:rPr lang="en-NZ" sz="1800" b="1" i="0" u="none" strike="noStrike" baseline="0">
                <a:solidFill>
                  <a:srgbClr val="3A3B3A"/>
                </a:solidFill>
                <a:latin typeface="Georgia" panose="02040502050405020303" pitchFamily="18" charset="0"/>
              </a:rPr>
              <a:t>: </a:t>
            </a:r>
            <a:r>
              <a:rPr lang="en-NZ" sz="1800" b="0" i="0" u="none" strike="noStrike" baseline="0" err="1">
                <a:solidFill>
                  <a:srgbClr val="3A3B3A"/>
                </a:solidFill>
                <a:latin typeface="Georgia" panose="02040502050405020303" pitchFamily="18" charset="0"/>
              </a:rPr>
              <a:t>Whatītike</a:t>
            </a:r>
            <a:r>
              <a:rPr lang="en-NZ" sz="1800" b="0" i="0" u="none" strike="noStrike" baseline="0">
                <a:solidFill>
                  <a:srgbClr val="3A3B3A"/>
                </a:solidFill>
                <a:latin typeface="Georgia" panose="02040502050405020303" pitchFamily="18" charset="0"/>
              </a:rPr>
              <a:t> </a:t>
            </a:r>
            <a:r>
              <a:rPr lang="en-NZ" sz="1800" b="0" i="0" u="none" strike="noStrike" baseline="0" err="1">
                <a:solidFill>
                  <a:srgbClr val="3A3B3A"/>
                </a:solidFill>
                <a:latin typeface="Georgia" panose="02040502050405020303" pitchFamily="18" charset="0"/>
              </a:rPr>
              <a:t>oranga</a:t>
            </a:r>
            <a:r>
              <a:rPr lang="en-NZ" sz="1800" b="0" i="0" u="none" strike="noStrike" baseline="0">
                <a:solidFill>
                  <a:srgbClr val="3A3B3A"/>
                </a:solidFill>
                <a:latin typeface="Georgia" panose="02040502050405020303" pitchFamily="18" charset="0"/>
              </a:rPr>
              <a:t> | Enhanced lives </a:t>
            </a:r>
          </a:p>
          <a:p>
            <a:pPr algn="l"/>
            <a:br>
              <a:rPr lang="en-US" sz="1800" b="0" i="0" u="none" strike="noStrike" baseline="0">
                <a:solidFill>
                  <a:srgbClr val="3A3B3A"/>
                </a:solidFill>
                <a:latin typeface="Georgia" panose="02040502050405020303" pitchFamily="18" charset="0"/>
              </a:rPr>
            </a:br>
            <a:r>
              <a:rPr lang="en-US" sz="1800" b="0" i="0" u="none" strike="noStrike" cap="none" baseline="0">
                <a:solidFill>
                  <a:srgbClr val="3A3B3A"/>
                </a:solidFill>
                <a:latin typeface="Georgia" panose="02040502050405020303" pitchFamily="18" charset="0"/>
                <a:cs typeface="Calibri"/>
                <a:sym typeface="Calibri"/>
              </a:rPr>
              <a:t>The Foundation is uniquely placed to support communities and enhance the lives of individuals and groups across </a:t>
            </a:r>
            <a:r>
              <a:rPr lang="en-US" sz="1800" b="0" i="0" u="none" strike="noStrike" cap="none" baseline="0" err="1">
                <a:solidFill>
                  <a:srgbClr val="3A3B3A"/>
                </a:solidFill>
                <a:latin typeface="Georgia" panose="02040502050405020303" pitchFamily="18" charset="0"/>
                <a:cs typeface="Calibri"/>
                <a:sym typeface="Calibri"/>
              </a:rPr>
              <a:t>Tāmaki</a:t>
            </a:r>
            <a:r>
              <a:rPr lang="en-US" sz="1800" b="0" i="0" u="none" strike="noStrike" cap="none" baseline="0">
                <a:solidFill>
                  <a:srgbClr val="3A3B3A"/>
                </a:solidFill>
                <a:latin typeface="Georgia" panose="02040502050405020303" pitchFamily="18" charset="0"/>
                <a:cs typeface="Calibri"/>
                <a:sym typeface="Calibri"/>
              </a:rPr>
              <a:t> Makaurau and Te Tai Tokerau. As Te Kaitiaki Pūtea ō </a:t>
            </a:r>
            <a:r>
              <a:rPr lang="en-US" sz="1800" b="0" i="0" u="none" strike="noStrike" cap="none" baseline="0" err="1">
                <a:solidFill>
                  <a:srgbClr val="3A3B3A"/>
                </a:solidFill>
                <a:latin typeface="Georgia" panose="02040502050405020303" pitchFamily="18" charset="0"/>
                <a:cs typeface="Calibri"/>
                <a:sym typeface="Calibri"/>
              </a:rPr>
              <a:t>Tāmaki</a:t>
            </a:r>
            <a:r>
              <a:rPr lang="en-US" sz="1800" b="0" i="0" u="none" strike="noStrike" cap="none" baseline="0">
                <a:solidFill>
                  <a:srgbClr val="3A3B3A"/>
                </a:solidFill>
                <a:latin typeface="Georgia" panose="02040502050405020303" pitchFamily="18" charset="0"/>
                <a:cs typeface="Calibri"/>
                <a:sym typeface="Calibri"/>
              </a:rPr>
              <a:t> ō Tai Tokerau in perpetuity, we are able to take an intergenerational view of the needs and aspirations of our </a:t>
            </a:r>
            <a:r>
              <a:rPr lang="en-US" sz="1800" b="0" i="0" u="none" strike="noStrike" cap="none" baseline="0" err="1">
                <a:solidFill>
                  <a:srgbClr val="3A3B3A"/>
                </a:solidFill>
                <a:latin typeface="Georgia" panose="02040502050405020303" pitchFamily="18" charset="0"/>
                <a:cs typeface="Calibri"/>
                <a:sym typeface="Calibri"/>
              </a:rPr>
              <a:t>rohe</a:t>
            </a:r>
            <a:r>
              <a:rPr lang="en-US" sz="1800" b="0" i="0" u="none" strike="noStrike" cap="none" baseline="0">
                <a:solidFill>
                  <a:srgbClr val="3A3B3A"/>
                </a:solidFill>
                <a:latin typeface="Georgia" panose="02040502050405020303" pitchFamily="18" charset="0"/>
                <a:cs typeface="Calibri"/>
                <a:sym typeface="Calibri"/>
              </a:rPr>
              <a:t>. Our size and scale allow us to support a broad range of community </a:t>
            </a:r>
            <a:r>
              <a:rPr lang="en-US" sz="1800" b="0" i="0" u="none" strike="noStrike" cap="none" baseline="0" err="1">
                <a:solidFill>
                  <a:srgbClr val="3A3B3A"/>
                </a:solidFill>
                <a:latin typeface="Georgia" panose="02040502050405020303" pitchFamily="18" charset="0"/>
                <a:cs typeface="Calibri"/>
                <a:sym typeface="Calibri"/>
              </a:rPr>
              <a:t>organisations</a:t>
            </a:r>
            <a:r>
              <a:rPr lang="en-US" sz="1800" b="0" i="0" u="none" strike="noStrike" cap="none" baseline="0">
                <a:solidFill>
                  <a:srgbClr val="3A3B3A"/>
                </a:solidFill>
                <a:latin typeface="Georgia" panose="02040502050405020303" pitchFamily="18" charset="0"/>
                <a:cs typeface="Calibri"/>
                <a:sym typeface="Calibri"/>
              </a:rPr>
              <a:t> and initiatives and to take risks and support innovative new solutions. </a:t>
            </a:r>
          </a:p>
          <a:p>
            <a:pPr algn="l"/>
            <a:endParaRPr lang="en-US" sz="1800" b="0" i="0" u="none" strike="noStrike" baseline="0">
              <a:solidFill>
                <a:srgbClr val="3A3B3A"/>
              </a:solidFill>
              <a:latin typeface="Georgia" panose="02040502050405020303" pitchFamily="18" charset="0"/>
            </a:endParaRPr>
          </a:p>
          <a:p>
            <a:r>
              <a:rPr lang="en-NZ" sz="1800" b="1" i="0" u="none" strike="noStrike" baseline="0">
                <a:solidFill>
                  <a:srgbClr val="3A3B3A"/>
                </a:solidFill>
                <a:latin typeface="Georgia" panose="02040502050405020303" pitchFamily="18" charset="0"/>
              </a:rPr>
              <a:t>Our Purpose | </a:t>
            </a:r>
            <a:r>
              <a:rPr lang="en-NZ" sz="1800" b="1" i="0" u="none" strike="noStrike" baseline="0" err="1">
                <a:solidFill>
                  <a:srgbClr val="3A3B3A"/>
                </a:solidFill>
                <a:latin typeface="Georgia" panose="02040502050405020303" pitchFamily="18" charset="0"/>
              </a:rPr>
              <a:t>Tā</a:t>
            </a:r>
            <a:r>
              <a:rPr lang="en-NZ" sz="1800" b="1" i="0" u="none" strike="noStrike" baseline="0">
                <a:solidFill>
                  <a:srgbClr val="3A3B3A"/>
                </a:solidFill>
                <a:latin typeface="Georgia" panose="02040502050405020303" pitchFamily="18" charset="0"/>
              </a:rPr>
              <a:t> </a:t>
            </a:r>
            <a:r>
              <a:rPr lang="en-NZ" sz="1800" b="1" i="0" u="none" strike="noStrike" baseline="0" err="1">
                <a:solidFill>
                  <a:srgbClr val="3A3B3A"/>
                </a:solidFill>
                <a:latin typeface="Georgia" panose="02040502050405020303" pitchFamily="18" charset="0"/>
              </a:rPr>
              <a:t>tātou</a:t>
            </a:r>
            <a:r>
              <a:rPr lang="en-NZ" sz="1800" b="1" i="0" u="none" strike="noStrike" baseline="0">
                <a:solidFill>
                  <a:srgbClr val="3A3B3A"/>
                </a:solidFill>
                <a:latin typeface="Georgia" panose="02040502050405020303" pitchFamily="18" charset="0"/>
              </a:rPr>
              <a:t> </a:t>
            </a:r>
            <a:r>
              <a:rPr lang="en-NZ" sz="1800" b="1" i="0" u="none" strike="noStrike" baseline="0" err="1">
                <a:solidFill>
                  <a:srgbClr val="3A3B3A"/>
                </a:solidFill>
                <a:latin typeface="Georgia" panose="02040502050405020303" pitchFamily="18" charset="0"/>
              </a:rPr>
              <a:t>whāinga</a:t>
            </a:r>
            <a:r>
              <a:rPr lang="en-NZ" sz="1800" b="1" i="0" u="none" strike="noStrike" baseline="0">
                <a:solidFill>
                  <a:srgbClr val="3A3B3A"/>
                </a:solidFill>
                <a:latin typeface="Georgia" panose="02040502050405020303" pitchFamily="18" charset="0"/>
              </a:rPr>
              <a:t>: </a:t>
            </a:r>
            <a:r>
              <a:rPr lang="en-NZ" sz="1800" b="0" i="0" u="none" strike="noStrike" baseline="0">
                <a:solidFill>
                  <a:srgbClr val="3A3B3A"/>
                </a:solidFill>
                <a:latin typeface="Georgia" panose="02040502050405020303" pitchFamily="18" charset="0"/>
              </a:rPr>
              <a:t>Pūtea </a:t>
            </a:r>
            <a:r>
              <a:rPr lang="en-NZ" sz="1800" b="0" i="0" u="none" strike="noStrike" baseline="0" err="1">
                <a:solidFill>
                  <a:srgbClr val="3A3B3A"/>
                </a:solidFill>
                <a:latin typeface="Georgia" panose="02040502050405020303" pitchFamily="18" charset="0"/>
              </a:rPr>
              <a:t>kaitiakitanga</a:t>
            </a:r>
            <a:r>
              <a:rPr lang="en-NZ" sz="1800" b="0" i="0" u="none" strike="noStrike" baseline="0">
                <a:solidFill>
                  <a:srgbClr val="3A3B3A"/>
                </a:solidFill>
                <a:latin typeface="Georgia" panose="02040502050405020303" pitchFamily="18" charset="0"/>
              </a:rPr>
              <a:t>, </a:t>
            </a:r>
            <a:r>
              <a:rPr lang="en-NZ" sz="1800" b="0" i="0" u="none" strike="noStrike" baseline="0" err="1">
                <a:solidFill>
                  <a:srgbClr val="3A3B3A"/>
                </a:solidFill>
                <a:latin typeface="Georgia" panose="02040502050405020303" pitchFamily="18" charset="0"/>
              </a:rPr>
              <a:t>hāpai</a:t>
            </a:r>
            <a:r>
              <a:rPr lang="en-NZ" sz="1800" b="0" i="0" u="none" strike="noStrike" baseline="0">
                <a:solidFill>
                  <a:srgbClr val="3A3B3A"/>
                </a:solidFill>
                <a:latin typeface="Georgia" panose="02040502050405020303" pitchFamily="18" charset="0"/>
              </a:rPr>
              <a:t> </a:t>
            </a:r>
            <a:r>
              <a:rPr lang="en-NZ" sz="1800" b="0" i="0" u="none" strike="noStrike" baseline="0" err="1">
                <a:solidFill>
                  <a:srgbClr val="3A3B3A"/>
                </a:solidFill>
                <a:latin typeface="Georgia" panose="02040502050405020303" pitchFamily="18" charset="0"/>
              </a:rPr>
              <a:t>oranga</a:t>
            </a:r>
            <a:r>
              <a:rPr lang="en-NZ" sz="1800" b="0" i="0" u="none" strike="noStrike" baseline="0">
                <a:solidFill>
                  <a:srgbClr val="3A3B3A"/>
                </a:solidFill>
                <a:latin typeface="Georgia" panose="02040502050405020303" pitchFamily="18" charset="0"/>
              </a:rPr>
              <a:t>. </a:t>
            </a:r>
            <a:br>
              <a:rPr lang="en-NZ" sz="1800" b="0" i="0" u="none" strike="noStrike" baseline="0">
                <a:solidFill>
                  <a:srgbClr val="3A3B3A"/>
                </a:solidFill>
                <a:latin typeface="Georgia" panose="02040502050405020303" pitchFamily="18" charset="0"/>
              </a:rPr>
            </a:br>
            <a:endParaRPr lang="en-NZ" sz="1800" b="0" i="0" u="none" strike="noStrike" baseline="0">
              <a:solidFill>
                <a:srgbClr val="3A3B3A"/>
              </a:solidFill>
              <a:latin typeface="Georgia" panose="02040502050405020303" pitchFamily="18" charset="0"/>
            </a:endParaRPr>
          </a:p>
          <a:p>
            <a:pPr lvl="0"/>
            <a:r>
              <a:rPr lang="en-US" sz="1800" b="0" i="0" u="none" strike="noStrike" baseline="0">
                <a:solidFill>
                  <a:srgbClr val="3A3B3A"/>
                </a:solidFill>
                <a:latin typeface="Georgia" panose="02040502050405020303" pitchFamily="18" charset="0"/>
              </a:rPr>
              <a:t>To enhance lives through responsible guardianship of our investments and focused funding, anchored by our commitment to Te Tiriti. </a:t>
            </a:r>
            <a:endParaRPr lang="en-NZ"/>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825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535656"/>
                </a:solidFill>
                <a:latin typeface="Domaine Text Light" panose="020A0306080505060204" pitchFamily="18" charset="0"/>
              </a:rPr>
              <a:t>We want our support to have an impact in four key focus areas, and will ask which one aligns most closely with your </a:t>
            </a:r>
            <a:r>
              <a:rPr lang="en-US" sz="1800" b="0" i="0" u="none" strike="noStrike" baseline="0" err="1">
                <a:solidFill>
                  <a:srgbClr val="535656"/>
                </a:solidFill>
                <a:latin typeface="Domaine Text Light" panose="020A0306080505060204" pitchFamily="18" charset="0"/>
              </a:rPr>
              <a:t>organisation</a:t>
            </a:r>
            <a:r>
              <a:rPr lang="en-US" sz="1800" b="0" i="0" u="none" strike="noStrike" baseline="0">
                <a:solidFill>
                  <a:srgbClr val="535656"/>
                </a:solidFill>
                <a:latin typeface="Domaine Text Light" panose="020A0306080505060204" pitchFamily="18" charset="0"/>
              </a:rPr>
              <a:t>. </a:t>
            </a:r>
          </a:p>
          <a:p>
            <a:r>
              <a:rPr lang="en-US" sz="1800" b="0" i="0" u="none" strike="noStrike" baseline="0">
                <a:solidFill>
                  <a:srgbClr val="535656"/>
                </a:solidFill>
                <a:latin typeface="Domaine Text Light" panose="020A0306080505060204" pitchFamily="18" charset="0"/>
              </a:rPr>
              <a:t>Which one is the best fit for you? </a:t>
            </a:r>
            <a:endParaRPr lang="en-NZ"/>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704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a:t>FY24/25 stats</a:t>
            </a:r>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871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1247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u="none" strike="noStrike" baseline="0" dirty="0">
                <a:solidFill>
                  <a:srgbClr val="535656"/>
                </a:solidFill>
                <a:latin typeface="Domaine Text Light" panose="020A0306080505060204" pitchFamily="18" charset="0"/>
              </a:rPr>
              <a:t>We have two funding pathways that are open all year, which you can apply for online at any time. The pathway you choose depends on how much money you’d like to apply for. </a:t>
            </a:r>
            <a:br>
              <a:rPr lang="en-NZ" sz="1200" b="0" i="0" u="none" strike="noStrike" cap="none" baseline="0" dirty="0">
                <a:solidFill>
                  <a:schemeClr val="dk1"/>
                </a:solidFill>
                <a:latin typeface="Calibri"/>
                <a:cs typeface="Calibri"/>
                <a:sym typeface="Calibri"/>
              </a:rPr>
            </a:br>
            <a:r>
              <a:rPr lang="en-US" sz="1200" b="0" i="0" u="none" strike="noStrike" cap="none" baseline="0" dirty="0">
                <a:solidFill>
                  <a:srgbClr val="535656"/>
                </a:solidFill>
                <a:latin typeface="Domaine Text Light" panose="020A0306080505060204" pitchFamily="18" charset="0"/>
                <a:cs typeface="Calibri"/>
                <a:sym typeface="Calibri"/>
              </a:rPr>
              <a:t>Quick Response Grants (QRG) have streamlined processes that see grants working in communities as quickly as possible.</a:t>
            </a:r>
            <a:br>
              <a:rPr lang="en-US" b="1" i="0" dirty="0">
                <a:solidFill>
                  <a:srgbClr val="545757"/>
                </a:solidFill>
                <a:effectLst/>
                <a:latin typeface="Domaine Text"/>
              </a:rPr>
            </a:br>
            <a:endParaRPr lang="en-US" b="1" i="0" dirty="0">
              <a:solidFill>
                <a:srgbClr val="545757"/>
              </a:solidFill>
              <a:effectLst/>
              <a:latin typeface="Domaine Text"/>
            </a:endParaRPr>
          </a:p>
          <a:p>
            <a:r>
              <a:rPr lang="en-NZ" b="1" dirty="0"/>
              <a:t>Since 1995, </a:t>
            </a:r>
            <a:r>
              <a:rPr lang="en-NZ" b="1" dirty="0" err="1"/>
              <a:t>Wekaweka</a:t>
            </a:r>
            <a:r>
              <a:rPr lang="en-NZ" b="1" dirty="0"/>
              <a:t> Valley Community Trust has been developing initiatives to improve the lives of the people of </a:t>
            </a:r>
            <a:r>
              <a:rPr lang="en-NZ" b="1" dirty="0" err="1"/>
              <a:t>Waimamaku</a:t>
            </a:r>
            <a:r>
              <a:rPr lang="en-NZ" b="1" dirty="0"/>
              <a:t>, a small town in between the Waipoua Forest and </a:t>
            </a:r>
            <a:r>
              <a:rPr lang="en-NZ" b="1" dirty="0" err="1"/>
              <a:t>Opononi</a:t>
            </a:r>
            <a:r>
              <a:rPr lang="en-NZ" b="1" dirty="0"/>
              <a:t> in the Far North.</a:t>
            </a:r>
          </a:p>
          <a:p>
            <a:r>
              <a:rPr lang="en-NZ" dirty="0">
                <a:solidFill>
                  <a:srgbClr val="000000"/>
                </a:solidFill>
              </a:rPr>
              <a:t>https://www.foundationnorth.org.nz/stories/article/wekaweka-valley-community-trust</a:t>
            </a:r>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425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solidFill>
                  <a:srgbClr val="535656"/>
                </a:solidFill>
                <a:latin typeface="Domaine Text Light" panose="020A0306080505060204" pitchFamily="18" charset="0"/>
              </a:rPr>
              <a:t>Please note – if you are thinking about applying for more than $100,000, we strongly encourage you to give us a call first to discuss your application.</a:t>
            </a:r>
            <a:endParaRPr lang="en-US" b="1" i="0">
              <a:solidFill>
                <a:srgbClr val="555758"/>
              </a:solidFill>
              <a:effectLst/>
              <a:latin typeface="Domaine Text" panose="020A0506080505060204" pitchFamily="18" charset="0"/>
            </a:endParaRPr>
          </a:p>
          <a:p>
            <a:pPr algn="l"/>
            <a:endParaRPr lang="en-US" b="1" i="0">
              <a:solidFill>
                <a:srgbClr val="555758"/>
              </a:solidFill>
              <a:effectLst/>
              <a:latin typeface="Domaine Text" panose="020A0506080505060204" pitchFamily="18" charset="0"/>
            </a:endParaRPr>
          </a:p>
          <a:p>
            <a:pPr algn="l"/>
            <a:r>
              <a:rPr lang="en-US" b="1" i="0">
                <a:solidFill>
                  <a:srgbClr val="555758"/>
                </a:solidFill>
                <a:effectLst/>
                <a:latin typeface="Domaine Text" panose="020A0506080505060204" pitchFamily="18" charset="0"/>
              </a:rPr>
              <a:t>From its beginnings over 23 years ago as a </a:t>
            </a:r>
            <a:r>
              <a:rPr lang="en-US" b="1" i="0" err="1">
                <a:solidFill>
                  <a:srgbClr val="555758"/>
                </a:solidFill>
                <a:effectLst/>
                <a:latin typeface="Domaine Text" panose="020A0506080505060204" pitchFamily="18" charset="0"/>
              </a:rPr>
              <a:t>neighbourhood</a:t>
            </a:r>
            <a:r>
              <a:rPr lang="en-US" b="1" i="0">
                <a:solidFill>
                  <a:srgbClr val="555758"/>
                </a:solidFill>
                <a:effectLst/>
                <a:latin typeface="Domaine Text" panose="020A0506080505060204" pitchFamily="18" charset="0"/>
              </a:rPr>
              <a:t> environmental action group, </a:t>
            </a:r>
            <a:r>
              <a:rPr lang="en-US" b="1" i="0" err="1">
                <a:solidFill>
                  <a:srgbClr val="555758"/>
                </a:solidFill>
                <a:effectLst/>
                <a:latin typeface="Domaine Text" panose="020A0506080505060204" pitchFamily="18" charset="0"/>
              </a:rPr>
              <a:t>Kaipātiki</a:t>
            </a:r>
            <a:r>
              <a:rPr lang="en-US" b="1" i="0">
                <a:solidFill>
                  <a:srgbClr val="555758"/>
                </a:solidFill>
                <a:effectLst/>
                <a:latin typeface="Domaine Text" panose="020A0506080505060204" pitchFamily="18" charset="0"/>
              </a:rPr>
              <a:t> Project in Birkdale on Auckland’s North Shore, is an innovative eco-hub running a thriving native plant nursery and facilitating local native </a:t>
            </a:r>
            <a:r>
              <a:rPr lang="en-US" b="1" i="0" err="1">
                <a:solidFill>
                  <a:srgbClr val="555758"/>
                </a:solidFill>
                <a:effectLst/>
                <a:latin typeface="Domaine Text" panose="020A0506080505060204" pitchFamily="18" charset="0"/>
              </a:rPr>
              <a:t>ngahere</a:t>
            </a:r>
            <a:r>
              <a:rPr lang="en-US" b="1" i="0">
                <a:solidFill>
                  <a:srgbClr val="555758"/>
                </a:solidFill>
                <a:effectLst/>
                <a:latin typeface="Domaine Text" panose="020A0506080505060204" pitchFamily="18" charset="0"/>
              </a:rPr>
              <a:t>, stream and estuary regeneration.</a:t>
            </a:r>
          </a:p>
          <a:p>
            <a:pPr algn="l"/>
            <a:r>
              <a:rPr lang="en-US" b="0" i="0">
                <a:solidFill>
                  <a:srgbClr val="555758"/>
                </a:solidFill>
                <a:effectLst/>
                <a:latin typeface="Domaine Text" panose="020A0506080505060204" pitchFamily="18" charset="0"/>
              </a:rPr>
              <a:t>Despite the challenges, the impact of </a:t>
            </a:r>
            <a:r>
              <a:rPr lang="en-US" b="0" i="0" err="1">
                <a:solidFill>
                  <a:srgbClr val="555758"/>
                </a:solidFill>
                <a:effectLst/>
                <a:latin typeface="Domaine Text" panose="020A0506080505060204" pitchFamily="18" charset="0"/>
              </a:rPr>
              <a:t>Kaipātiki</a:t>
            </a:r>
            <a:r>
              <a:rPr lang="en-US" b="0" i="0">
                <a:solidFill>
                  <a:srgbClr val="555758"/>
                </a:solidFill>
                <a:effectLst/>
                <a:latin typeface="Domaine Text" panose="020A0506080505060204" pitchFamily="18" charset="0"/>
              </a:rPr>
              <a:t> Project’s regenerative environment </a:t>
            </a:r>
            <a:r>
              <a:rPr lang="en-US" b="0" i="0" err="1">
                <a:solidFill>
                  <a:srgbClr val="555758"/>
                </a:solidFill>
                <a:effectLst/>
                <a:latin typeface="Domaine Text" panose="020A0506080505060204" pitchFamily="18" charset="0"/>
              </a:rPr>
              <a:t>programmes</a:t>
            </a:r>
            <a:r>
              <a:rPr lang="en-US" b="0" i="0">
                <a:solidFill>
                  <a:srgbClr val="555758"/>
                </a:solidFill>
                <a:effectLst/>
                <a:latin typeface="Domaine Text" panose="020A0506080505060204" pitchFamily="18" charset="0"/>
              </a:rPr>
              <a:t> has amplified over the last 12 months; strengthening their offerings and increasing community engagement and participation in many ways.</a:t>
            </a:r>
          </a:p>
          <a:p>
            <a:endParaRPr lang="en-NZ"/>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5350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mi-NZ" dirty="0"/>
            </a:br>
            <a:br>
              <a:rPr lang="mi-NZ" dirty="0"/>
            </a:br>
            <a:r>
              <a:rPr lang="en-US" sz="1200" dirty="0">
                <a:solidFill>
                  <a:srgbClr val="515051"/>
                </a:solidFill>
                <a:highlight>
                  <a:srgbClr val="FFFFFF"/>
                </a:highlight>
                <a:latin typeface="Georgia "/>
              </a:rPr>
              <a:t>Foundation North supports agencies </a:t>
            </a:r>
            <a:r>
              <a:rPr lang="en-US" sz="1200" dirty="0">
                <a:solidFill>
                  <a:srgbClr val="515051"/>
                </a:solidFill>
                <a:latin typeface="Georgia "/>
              </a:rPr>
              <a:t>like our Centre for Social Impact to deliver f</a:t>
            </a:r>
            <a:r>
              <a:rPr lang="en-US" sz="1200" dirty="0">
                <a:solidFill>
                  <a:srgbClr val="525757"/>
                </a:solidFill>
              </a:rPr>
              <a:t>ree</a:t>
            </a:r>
            <a:r>
              <a:rPr lang="en-US" sz="1200" dirty="0"/>
              <a:t> training events and, webinars on these topics and more. Free toolkits and resources are available in Te </a:t>
            </a:r>
            <a:r>
              <a:rPr lang="en-US" sz="1200" dirty="0" err="1"/>
              <a:t>Pūaha</a:t>
            </a:r>
            <a:r>
              <a:rPr lang="en-US" sz="1200" dirty="0"/>
              <a:t> o te Ako, a knowledge hub on CSI's website.</a:t>
            </a:r>
            <a:endParaRPr lang="en-US" dirty="0"/>
          </a:p>
          <a:p>
            <a:pPr marL="571500" indent="-342900">
              <a:buFont typeface="Calibri"/>
              <a:buChar char="-"/>
            </a:pPr>
            <a:r>
              <a:rPr lang="en-US" sz="1200" dirty="0"/>
              <a:t>Visit centreforsocialimpact.org.nz</a:t>
            </a:r>
          </a:p>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2367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pic>
        <p:nvPicPr>
          <p:cNvPr id="15" name="Google Shape;15;p2"/>
          <p:cNvPicPr preferRelativeResize="0"/>
          <p:nvPr/>
        </p:nvPicPr>
        <p:blipFill rotWithShape="1">
          <a:blip r:embed="rId2">
            <a:alphaModFix/>
          </a:blip>
          <a:srcRect l="2817"/>
          <a:stretch/>
        </p:blipFill>
        <p:spPr>
          <a:xfrm>
            <a:off x="0" y="1"/>
            <a:ext cx="12192000" cy="6858000"/>
          </a:xfrm>
          <a:prstGeom prst="rect">
            <a:avLst/>
          </a:prstGeom>
          <a:noFill/>
          <a:ln>
            <a:noFill/>
          </a:ln>
        </p:spPr>
      </p:pic>
      <p:pic>
        <p:nvPicPr>
          <p:cNvPr id="16" name="Google Shape;16;p2"/>
          <p:cNvPicPr preferRelativeResize="0"/>
          <p:nvPr/>
        </p:nvPicPr>
        <p:blipFill rotWithShape="1">
          <a:blip r:embed="rId3">
            <a:alphaModFix/>
          </a:blip>
          <a:srcRect/>
          <a:stretch/>
        </p:blipFill>
        <p:spPr>
          <a:xfrm>
            <a:off x="874847" y="5437948"/>
            <a:ext cx="1910769" cy="613821"/>
          </a:xfrm>
          <a:prstGeom prst="rect">
            <a:avLst/>
          </a:prstGeom>
          <a:noFill/>
          <a:ln>
            <a:noFill/>
          </a:ln>
        </p:spPr>
      </p:pic>
      <p:sp>
        <p:nvSpPr>
          <p:cNvPr id="17" name="Google Shape;17;p2"/>
          <p:cNvSpPr txBox="1">
            <a:spLocks noGrp="1"/>
          </p:cNvSpPr>
          <p:nvPr>
            <p:ph type="ctrTitle"/>
          </p:nvPr>
        </p:nvSpPr>
        <p:spPr>
          <a:xfrm>
            <a:off x="874846" y="677333"/>
            <a:ext cx="7778087" cy="250481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800"/>
              <a:buFont typeface="Georgi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74899" y="3261051"/>
            <a:ext cx="7778034" cy="10908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2600"/>
              <a:buFont typeface="Georgia"/>
              <a:buNone/>
              <a:defRPr sz="2600" b="0" i="1">
                <a:solidFill>
                  <a:schemeClr val="lt1"/>
                </a:solidFill>
              </a:defRPr>
            </a:lvl1pPr>
            <a:lvl2pPr marL="914400" lvl="1" indent="-228600" algn="l">
              <a:lnSpc>
                <a:spcPct val="90000"/>
              </a:lnSpc>
              <a:spcBef>
                <a:spcPts val="500"/>
              </a:spcBef>
              <a:spcAft>
                <a:spcPts val="0"/>
              </a:spcAft>
              <a:buClr>
                <a:schemeClr val="dk1"/>
              </a:buClr>
              <a:buSzPts val="1600"/>
              <a:buFont typeface="Georgia"/>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body" idx="2"/>
          </p:nvPr>
        </p:nvSpPr>
        <p:spPr>
          <a:xfrm>
            <a:off x="874899" y="4719414"/>
            <a:ext cx="4795837" cy="51089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lt2"/>
              </a:buClr>
              <a:buSzPts val="1600"/>
              <a:buFont typeface="Georgia"/>
              <a:buNone/>
              <a:defRPr sz="1600" b="0" i="1">
                <a:solidFill>
                  <a:schemeClr val="lt2"/>
                </a:solidFill>
              </a:defRPr>
            </a:lvl1pPr>
            <a:lvl2pPr marL="914400" lvl="1" indent="-228600" algn="l">
              <a:lnSpc>
                <a:spcPct val="90000"/>
              </a:lnSpc>
              <a:spcBef>
                <a:spcPts val="500"/>
              </a:spcBef>
              <a:spcAft>
                <a:spcPts val="0"/>
              </a:spcAft>
              <a:buClr>
                <a:schemeClr val="dk1"/>
              </a:buClr>
              <a:buSzPts val="1600"/>
              <a:buFont typeface="Georgia"/>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s and picture">
  <p:cSld name="Bullets and picture">
    <p:spTree>
      <p:nvGrpSpPr>
        <p:cNvPr id="1" name="Shape 120"/>
        <p:cNvGrpSpPr/>
        <p:nvPr/>
      </p:nvGrpSpPr>
      <p:grpSpPr>
        <a:xfrm>
          <a:off x="0" y="0"/>
          <a:ext cx="0" cy="0"/>
          <a:chOff x="0" y="0"/>
          <a:chExt cx="0" cy="0"/>
        </a:xfrm>
      </p:grpSpPr>
      <p:pic>
        <p:nvPicPr>
          <p:cNvPr id="121" name="Google Shape;121;p14"/>
          <p:cNvPicPr preferRelativeResize="0"/>
          <p:nvPr/>
        </p:nvPicPr>
        <p:blipFill rotWithShape="1">
          <a:blip r:embed="rId2">
            <a:alphaModFix/>
          </a:blip>
          <a:srcRect/>
          <a:stretch/>
        </p:blipFill>
        <p:spPr>
          <a:xfrm>
            <a:off x="-414670" y="-25420"/>
            <a:ext cx="12606670" cy="6891402"/>
          </a:xfrm>
          <a:prstGeom prst="rect">
            <a:avLst/>
          </a:prstGeom>
          <a:noFill/>
          <a:ln>
            <a:noFill/>
          </a:ln>
        </p:spPr>
      </p:pic>
      <p:cxnSp>
        <p:nvCxnSpPr>
          <p:cNvPr id="122" name="Google Shape;122;p14"/>
          <p:cNvCxnSpPr/>
          <p:nvPr/>
        </p:nvCxnSpPr>
        <p:spPr>
          <a:xfrm>
            <a:off x="-137912" y="2140411"/>
            <a:ext cx="930796" cy="0"/>
          </a:xfrm>
          <a:prstGeom prst="straightConnector1">
            <a:avLst/>
          </a:prstGeom>
          <a:noFill/>
          <a:ln w="9525" cap="flat" cmpd="sng">
            <a:solidFill>
              <a:srgbClr val="545757"/>
            </a:solidFill>
            <a:prstDash val="solid"/>
            <a:miter lim="800000"/>
            <a:headEnd type="none" w="sm" len="sm"/>
            <a:tailEnd type="none" w="sm" len="sm"/>
          </a:ln>
        </p:spPr>
      </p:cxnSp>
      <p:sp>
        <p:nvSpPr>
          <p:cNvPr id="123" name="Google Shape;123;p14"/>
          <p:cNvSpPr txBox="1">
            <a:spLocks noGrp="1"/>
          </p:cNvSpPr>
          <p:nvPr>
            <p:ph type="body" idx="1"/>
          </p:nvPr>
        </p:nvSpPr>
        <p:spPr>
          <a:xfrm>
            <a:off x="879055" y="1836111"/>
            <a:ext cx="5506704" cy="11494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3600"/>
              <a:buFont typeface="Georgia"/>
              <a:buNone/>
              <a:defRPr sz="3600" b="1"/>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14"/>
          <p:cNvSpPr>
            <a:spLocks noGrp="1"/>
          </p:cNvSpPr>
          <p:nvPr>
            <p:ph type="pic" idx="2"/>
          </p:nvPr>
        </p:nvSpPr>
        <p:spPr>
          <a:xfrm>
            <a:off x="6899275" y="616637"/>
            <a:ext cx="5292725" cy="5365063"/>
          </a:xfrm>
          <a:prstGeom prst="rect">
            <a:avLst/>
          </a:prstGeom>
          <a:noFill/>
          <a:ln>
            <a:noFill/>
          </a:ln>
        </p:spPr>
        <p:txBody>
          <a:bodyPr/>
          <a:lstStyle/>
          <a:p>
            <a:endParaRPr lang="en-NZ"/>
          </a:p>
        </p:txBody>
      </p:sp>
      <p:sp>
        <p:nvSpPr>
          <p:cNvPr id="125" name="Google Shape;125;p14"/>
          <p:cNvSpPr txBox="1">
            <a:spLocks noGrp="1"/>
          </p:cNvSpPr>
          <p:nvPr>
            <p:ph type="dt" idx="10"/>
          </p:nvPr>
        </p:nvSpPr>
        <p:spPr>
          <a:xfrm>
            <a:off x="879055" y="617484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B7BCB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4"/>
          <p:cNvSpPr txBox="1">
            <a:spLocks noGrp="1"/>
          </p:cNvSpPr>
          <p:nvPr>
            <p:ph type="body" idx="3"/>
          </p:nvPr>
        </p:nvSpPr>
        <p:spPr>
          <a:xfrm>
            <a:off x="1444578" y="651343"/>
            <a:ext cx="3442166" cy="20926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B7BCBC"/>
              </a:buClr>
              <a:buSzPts val="1400"/>
              <a:buFont typeface="Georgia"/>
              <a:buNone/>
              <a:defRPr sz="1400">
                <a:solidFill>
                  <a:srgbClr val="B7BCBC"/>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7" name="Google Shape;127;p14"/>
          <p:cNvPicPr preferRelativeResize="0"/>
          <p:nvPr/>
        </p:nvPicPr>
        <p:blipFill rotWithShape="1">
          <a:blip r:embed="rId3">
            <a:alphaModFix amt="55000"/>
          </a:blip>
          <a:srcRect/>
          <a:stretch/>
        </p:blipFill>
        <p:spPr>
          <a:xfrm>
            <a:off x="879055" y="556854"/>
            <a:ext cx="427345" cy="427345"/>
          </a:xfrm>
          <a:prstGeom prst="rect">
            <a:avLst/>
          </a:prstGeom>
          <a:noFill/>
          <a:ln>
            <a:noFill/>
          </a:ln>
        </p:spPr>
      </p:pic>
      <p:sp>
        <p:nvSpPr>
          <p:cNvPr id="128" name="Google Shape;128;p14"/>
          <p:cNvSpPr txBox="1">
            <a:spLocks noGrp="1"/>
          </p:cNvSpPr>
          <p:nvPr>
            <p:ph type="body" idx="4"/>
          </p:nvPr>
        </p:nvSpPr>
        <p:spPr>
          <a:xfrm>
            <a:off x="8124919" y="6252769"/>
            <a:ext cx="3442166" cy="209269"/>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B7BCBC"/>
              </a:buClr>
              <a:buSzPts val="1000"/>
              <a:buFont typeface="Georgia"/>
              <a:buNone/>
              <a:defRPr sz="1000">
                <a:solidFill>
                  <a:srgbClr val="B7BCBC"/>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14"/>
          <p:cNvSpPr txBox="1">
            <a:spLocks noGrp="1"/>
          </p:cNvSpPr>
          <p:nvPr>
            <p:ph type="body" idx="5"/>
          </p:nvPr>
        </p:nvSpPr>
        <p:spPr>
          <a:xfrm>
            <a:off x="879055" y="3497343"/>
            <a:ext cx="4740901" cy="2090657"/>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Clr>
                <a:schemeClr val="dk1"/>
              </a:buClr>
              <a:buSzPts val="1400"/>
              <a:buFont typeface="Georgia"/>
              <a:buChar char="•"/>
              <a:defRPr/>
            </a:lvl1pPr>
            <a:lvl2pPr marL="914400" lvl="1" indent="-228600" algn="l">
              <a:lnSpc>
                <a:spcPct val="90000"/>
              </a:lnSpc>
              <a:spcBef>
                <a:spcPts val="12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ullets and Pictures">
  <p:cSld name="Bullets and Pictures">
    <p:spTree>
      <p:nvGrpSpPr>
        <p:cNvPr id="1" name="Shape 130"/>
        <p:cNvGrpSpPr/>
        <p:nvPr/>
      </p:nvGrpSpPr>
      <p:grpSpPr>
        <a:xfrm>
          <a:off x="0" y="0"/>
          <a:ext cx="0" cy="0"/>
          <a:chOff x="0" y="0"/>
          <a:chExt cx="0" cy="0"/>
        </a:xfrm>
      </p:grpSpPr>
      <p:pic>
        <p:nvPicPr>
          <p:cNvPr id="131" name="Google Shape;131;p15"/>
          <p:cNvPicPr preferRelativeResize="0"/>
          <p:nvPr/>
        </p:nvPicPr>
        <p:blipFill rotWithShape="1">
          <a:blip r:embed="rId2">
            <a:alphaModFix/>
          </a:blip>
          <a:srcRect/>
          <a:stretch/>
        </p:blipFill>
        <p:spPr>
          <a:xfrm>
            <a:off x="-414670" y="-25420"/>
            <a:ext cx="12606670" cy="6891402"/>
          </a:xfrm>
          <a:prstGeom prst="rect">
            <a:avLst/>
          </a:prstGeom>
          <a:noFill/>
          <a:ln>
            <a:noFill/>
          </a:ln>
        </p:spPr>
      </p:pic>
      <p:sp>
        <p:nvSpPr>
          <p:cNvPr id="132" name="Google Shape;132;p15"/>
          <p:cNvSpPr txBox="1">
            <a:spLocks noGrp="1"/>
          </p:cNvSpPr>
          <p:nvPr>
            <p:ph type="body" idx="1"/>
          </p:nvPr>
        </p:nvSpPr>
        <p:spPr>
          <a:xfrm>
            <a:off x="879055" y="3497343"/>
            <a:ext cx="4740901" cy="2090657"/>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Clr>
                <a:schemeClr val="dk1"/>
              </a:buClr>
              <a:buSzPts val="1400"/>
              <a:buFont typeface="Georgia"/>
              <a:buChar char="•"/>
              <a:defRPr/>
            </a:lvl1pPr>
            <a:lvl2pPr marL="914400" lvl="1" indent="-228600" algn="l">
              <a:lnSpc>
                <a:spcPct val="90000"/>
              </a:lnSpc>
              <a:spcBef>
                <a:spcPts val="12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3" name="Google Shape;133;p15"/>
          <p:cNvCxnSpPr/>
          <p:nvPr/>
        </p:nvCxnSpPr>
        <p:spPr>
          <a:xfrm>
            <a:off x="-137912" y="2140411"/>
            <a:ext cx="930796" cy="0"/>
          </a:xfrm>
          <a:prstGeom prst="straightConnector1">
            <a:avLst/>
          </a:prstGeom>
          <a:noFill/>
          <a:ln w="9525" cap="flat" cmpd="sng">
            <a:solidFill>
              <a:srgbClr val="545757"/>
            </a:solidFill>
            <a:prstDash val="solid"/>
            <a:miter lim="800000"/>
            <a:headEnd type="none" w="sm" len="sm"/>
            <a:tailEnd type="none" w="sm" len="sm"/>
          </a:ln>
        </p:spPr>
      </p:cxnSp>
      <p:sp>
        <p:nvSpPr>
          <p:cNvPr id="134" name="Google Shape;134;p15"/>
          <p:cNvSpPr txBox="1">
            <a:spLocks noGrp="1"/>
          </p:cNvSpPr>
          <p:nvPr>
            <p:ph type="body" idx="2"/>
          </p:nvPr>
        </p:nvSpPr>
        <p:spPr>
          <a:xfrm>
            <a:off x="879055" y="1836111"/>
            <a:ext cx="5560424" cy="11494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3600"/>
              <a:buFont typeface="Georgia"/>
              <a:buNone/>
              <a:defRPr sz="3600" b="1"/>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15"/>
          <p:cNvSpPr>
            <a:spLocks noGrp="1"/>
          </p:cNvSpPr>
          <p:nvPr>
            <p:ph type="pic" idx="3"/>
          </p:nvPr>
        </p:nvSpPr>
        <p:spPr>
          <a:xfrm>
            <a:off x="7025267" y="1836111"/>
            <a:ext cx="2143125" cy="2957512"/>
          </a:xfrm>
          <a:prstGeom prst="rect">
            <a:avLst/>
          </a:prstGeom>
          <a:noFill/>
          <a:ln>
            <a:noFill/>
          </a:ln>
        </p:spPr>
        <p:txBody>
          <a:bodyPr/>
          <a:lstStyle/>
          <a:p>
            <a:endParaRPr lang="en-NZ"/>
          </a:p>
        </p:txBody>
      </p:sp>
      <p:sp>
        <p:nvSpPr>
          <p:cNvPr id="136" name="Google Shape;136;p15"/>
          <p:cNvSpPr>
            <a:spLocks noGrp="1"/>
          </p:cNvSpPr>
          <p:nvPr>
            <p:ph type="pic" idx="4"/>
          </p:nvPr>
        </p:nvSpPr>
        <p:spPr>
          <a:xfrm>
            <a:off x="7025267" y="5350836"/>
            <a:ext cx="2143125" cy="2957512"/>
          </a:xfrm>
          <a:prstGeom prst="rect">
            <a:avLst/>
          </a:prstGeom>
          <a:noFill/>
          <a:ln>
            <a:noFill/>
          </a:ln>
        </p:spPr>
        <p:txBody>
          <a:bodyPr/>
          <a:lstStyle/>
          <a:p>
            <a:endParaRPr lang="en-NZ"/>
          </a:p>
        </p:txBody>
      </p:sp>
      <p:sp>
        <p:nvSpPr>
          <p:cNvPr id="137" name="Google Shape;137;p15"/>
          <p:cNvSpPr>
            <a:spLocks noGrp="1"/>
          </p:cNvSpPr>
          <p:nvPr>
            <p:ph type="pic" idx="5"/>
          </p:nvPr>
        </p:nvSpPr>
        <p:spPr>
          <a:xfrm>
            <a:off x="7025267" y="-1678614"/>
            <a:ext cx="2143125" cy="2957512"/>
          </a:xfrm>
          <a:prstGeom prst="rect">
            <a:avLst/>
          </a:prstGeom>
          <a:noFill/>
          <a:ln>
            <a:noFill/>
          </a:ln>
        </p:spPr>
        <p:txBody>
          <a:bodyPr/>
          <a:lstStyle/>
          <a:p>
            <a:endParaRPr lang="en-NZ"/>
          </a:p>
        </p:txBody>
      </p:sp>
      <p:sp>
        <p:nvSpPr>
          <p:cNvPr id="138" name="Google Shape;138;p15"/>
          <p:cNvSpPr>
            <a:spLocks noGrp="1"/>
          </p:cNvSpPr>
          <p:nvPr>
            <p:ph type="pic" idx="6"/>
          </p:nvPr>
        </p:nvSpPr>
        <p:spPr>
          <a:xfrm>
            <a:off x="9754180" y="0"/>
            <a:ext cx="2143125" cy="2957512"/>
          </a:xfrm>
          <a:prstGeom prst="rect">
            <a:avLst/>
          </a:prstGeom>
          <a:noFill/>
          <a:ln>
            <a:noFill/>
          </a:ln>
        </p:spPr>
        <p:txBody>
          <a:bodyPr/>
          <a:lstStyle/>
          <a:p>
            <a:endParaRPr lang="en-NZ"/>
          </a:p>
        </p:txBody>
      </p:sp>
      <p:sp>
        <p:nvSpPr>
          <p:cNvPr id="139" name="Google Shape;139;p15"/>
          <p:cNvSpPr>
            <a:spLocks noGrp="1"/>
          </p:cNvSpPr>
          <p:nvPr>
            <p:ph type="pic" idx="7"/>
          </p:nvPr>
        </p:nvSpPr>
        <p:spPr>
          <a:xfrm>
            <a:off x="9754180" y="3514725"/>
            <a:ext cx="2143125" cy="2957512"/>
          </a:xfrm>
          <a:prstGeom prst="rect">
            <a:avLst/>
          </a:prstGeom>
          <a:noFill/>
          <a:ln>
            <a:noFill/>
          </a:ln>
        </p:spPr>
        <p:txBody>
          <a:bodyPr/>
          <a:lstStyle/>
          <a:p>
            <a:endParaRPr lang="en-NZ"/>
          </a:p>
        </p:txBody>
      </p:sp>
      <p:sp>
        <p:nvSpPr>
          <p:cNvPr id="140" name="Google Shape;140;p15"/>
          <p:cNvSpPr txBox="1">
            <a:spLocks noGrp="1"/>
          </p:cNvSpPr>
          <p:nvPr>
            <p:ph type="dt" idx="10"/>
          </p:nvPr>
        </p:nvSpPr>
        <p:spPr>
          <a:xfrm>
            <a:off x="879055" y="617484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B7BCB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5"/>
          <p:cNvSpPr txBox="1">
            <a:spLocks noGrp="1"/>
          </p:cNvSpPr>
          <p:nvPr>
            <p:ph type="body" idx="8"/>
          </p:nvPr>
        </p:nvSpPr>
        <p:spPr>
          <a:xfrm>
            <a:off x="1444578" y="651343"/>
            <a:ext cx="3442166" cy="20926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B7BCBC"/>
              </a:buClr>
              <a:buSzPts val="1400"/>
              <a:buFont typeface="Georgia"/>
              <a:buNone/>
              <a:defRPr sz="1400">
                <a:solidFill>
                  <a:srgbClr val="B7BCBC"/>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2" name="Google Shape;142;p15"/>
          <p:cNvPicPr preferRelativeResize="0"/>
          <p:nvPr/>
        </p:nvPicPr>
        <p:blipFill rotWithShape="1">
          <a:blip r:embed="rId3">
            <a:alphaModFix amt="55000"/>
          </a:blip>
          <a:srcRect/>
          <a:stretch/>
        </p:blipFill>
        <p:spPr>
          <a:xfrm>
            <a:off x="879055" y="556854"/>
            <a:ext cx="427345" cy="427345"/>
          </a:xfrm>
          <a:prstGeom prst="rect">
            <a:avLst/>
          </a:prstGeom>
          <a:noFill/>
          <a:ln>
            <a:noFill/>
          </a:ln>
        </p:spPr>
      </p:pic>
      <p:sp>
        <p:nvSpPr>
          <p:cNvPr id="143" name="Google Shape;143;p15"/>
          <p:cNvSpPr txBox="1">
            <a:spLocks noGrp="1"/>
          </p:cNvSpPr>
          <p:nvPr>
            <p:ph type="body" idx="9"/>
          </p:nvPr>
        </p:nvSpPr>
        <p:spPr>
          <a:xfrm>
            <a:off x="8124919" y="6252769"/>
            <a:ext cx="3442166" cy="209269"/>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B7BCBC"/>
              </a:buClr>
              <a:buSzPts val="1000"/>
              <a:buFont typeface="Georgia"/>
              <a:buNone/>
              <a:defRPr sz="1000">
                <a:solidFill>
                  <a:srgbClr val="B7BCBC"/>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44"/>
        <p:cNvGrpSpPr/>
        <p:nvPr/>
      </p:nvGrpSpPr>
      <p:grpSpPr>
        <a:xfrm>
          <a:off x="0" y="0"/>
          <a:ext cx="0" cy="0"/>
          <a:chOff x="0" y="0"/>
          <a:chExt cx="0" cy="0"/>
        </a:xfrm>
      </p:grpSpPr>
      <p:pic>
        <p:nvPicPr>
          <p:cNvPr id="145" name="Google Shape;145;p16"/>
          <p:cNvPicPr preferRelativeResize="0"/>
          <p:nvPr/>
        </p:nvPicPr>
        <p:blipFill rotWithShape="1">
          <a:blip r:embed="rId2">
            <a:alphaModFix/>
          </a:blip>
          <a:srcRect/>
          <a:stretch/>
        </p:blipFill>
        <p:spPr>
          <a:xfrm>
            <a:off x="-257871" y="0"/>
            <a:ext cx="12545568" cy="6858000"/>
          </a:xfrm>
          <a:prstGeom prst="rect">
            <a:avLst/>
          </a:prstGeom>
          <a:noFill/>
          <a:ln>
            <a:noFill/>
          </a:ln>
        </p:spPr>
      </p:pic>
      <p:sp>
        <p:nvSpPr>
          <p:cNvPr id="146" name="Google Shape;146;p16"/>
          <p:cNvSpPr>
            <a:spLocks noGrp="1"/>
          </p:cNvSpPr>
          <p:nvPr>
            <p:ph type="media" idx="2"/>
          </p:nvPr>
        </p:nvSpPr>
        <p:spPr>
          <a:xfrm>
            <a:off x="1508125" y="969505"/>
            <a:ext cx="9175750" cy="491899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1400"/>
              <a:buFont typeface="Georgia"/>
              <a:buNone/>
              <a:defRPr sz="14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1600"/>
              <a:buFont typeface="Georgia"/>
              <a:buNone/>
              <a:defRPr sz="16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545757"/>
              </a:buClr>
              <a:buSzPts val="1400"/>
              <a:buFont typeface="Georgia"/>
              <a:buNone/>
              <a:defRPr sz="1400" b="0" i="0" u="none" strike="noStrike" cap="none">
                <a:solidFill>
                  <a:srgbClr val="545757"/>
                </a:solidFill>
                <a:latin typeface="Georgia"/>
                <a:ea typeface="Georgia"/>
                <a:cs typeface="Georgia"/>
                <a:sym typeface="Georgia"/>
              </a:defRPr>
            </a:lvl3pPr>
            <a:lvl4pPr marR="0" lvl="3" algn="l" rtl="0">
              <a:lnSpc>
                <a:spcPct val="100000"/>
              </a:lnSpc>
              <a:spcBef>
                <a:spcPts val="0"/>
              </a:spcBef>
              <a:spcAft>
                <a:spcPts val="0"/>
              </a:spcAft>
              <a:buClr>
                <a:srgbClr val="545757"/>
              </a:buClr>
              <a:buSzPts val="1400"/>
              <a:buFont typeface="Georgia"/>
              <a:buNone/>
              <a:defRPr sz="1400" b="0" i="0" u="none" strike="noStrike" cap="none">
                <a:solidFill>
                  <a:srgbClr val="545757"/>
                </a:solidFill>
                <a:latin typeface="Georgia"/>
                <a:ea typeface="Georgia"/>
                <a:cs typeface="Georgia"/>
                <a:sym typeface="Georgia"/>
              </a:defRPr>
            </a:lvl4pPr>
            <a:lvl5pPr marR="0" lvl="4" algn="l" rtl="0">
              <a:lnSpc>
                <a:spcPct val="100000"/>
              </a:lnSpc>
              <a:spcBef>
                <a:spcPts val="0"/>
              </a:spcBef>
              <a:spcAft>
                <a:spcPts val="0"/>
              </a:spcAft>
              <a:buClr>
                <a:srgbClr val="4AA35A"/>
              </a:buClr>
              <a:buSzPts val="1400"/>
              <a:buFont typeface="Georgia"/>
              <a:buNone/>
              <a:defRPr sz="1400" b="0" i="1" u="none" strike="noStrike" cap="none">
                <a:solidFill>
                  <a:srgbClr val="4AA35A"/>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47" name="Google Shape;147;p16"/>
          <p:cNvSpPr txBox="1">
            <a:spLocks noGrp="1"/>
          </p:cNvSpPr>
          <p:nvPr>
            <p:ph type="dt" idx="10"/>
          </p:nvPr>
        </p:nvSpPr>
        <p:spPr>
          <a:xfrm>
            <a:off x="879055" y="617484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B7BCB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6"/>
          <p:cNvSpPr txBox="1">
            <a:spLocks noGrp="1"/>
          </p:cNvSpPr>
          <p:nvPr>
            <p:ph type="body" idx="1"/>
          </p:nvPr>
        </p:nvSpPr>
        <p:spPr>
          <a:xfrm>
            <a:off x="8124919" y="6252769"/>
            <a:ext cx="3442166" cy="209269"/>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B7BCBC"/>
              </a:buClr>
              <a:buSzPts val="1000"/>
              <a:buFont typeface="Georgia"/>
              <a:buNone/>
              <a:defRPr sz="1000">
                <a:solidFill>
                  <a:srgbClr val="B7BCBC"/>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l="2817"/>
          <a:stretch/>
        </p:blipFill>
        <p:spPr>
          <a:xfrm>
            <a:off x="0" y="0"/>
            <a:ext cx="12192000" cy="6858000"/>
          </a:xfrm>
          <a:prstGeom prst="rect">
            <a:avLst/>
          </a:prstGeom>
          <a:noFill/>
          <a:ln>
            <a:noFill/>
          </a:ln>
        </p:spPr>
      </p:pic>
      <p:pic>
        <p:nvPicPr>
          <p:cNvPr id="22" name="Google Shape;22;p3"/>
          <p:cNvPicPr preferRelativeResize="0"/>
          <p:nvPr/>
        </p:nvPicPr>
        <p:blipFill rotWithShape="1">
          <a:blip r:embed="rId3">
            <a:alphaModFix/>
          </a:blip>
          <a:srcRect/>
          <a:stretch/>
        </p:blipFill>
        <p:spPr>
          <a:xfrm>
            <a:off x="874847" y="5437948"/>
            <a:ext cx="1910769" cy="613821"/>
          </a:xfrm>
          <a:prstGeom prst="rect">
            <a:avLst/>
          </a:prstGeom>
          <a:noFill/>
          <a:ln>
            <a:noFill/>
          </a:ln>
        </p:spPr>
      </p:pic>
      <p:sp>
        <p:nvSpPr>
          <p:cNvPr id="23" name="Google Shape;23;p3"/>
          <p:cNvSpPr txBox="1">
            <a:spLocks noGrp="1"/>
          </p:cNvSpPr>
          <p:nvPr>
            <p:ph type="ctrTitle"/>
          </p:nvPr>
        </p:nvSpPr>
        <p:spPr>
          <a:xfrm>
            <a:off x="874846" y="677333"/>
            <a:ext cx="7778087" cy="250481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800"/>
              <a:buFont typeface="Georgi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874899" y="3244118"/>
            <a:ext cx="7778034" cy="10908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2600"/>
              <a:buFont typeface="Georgia"/>
              <a:buNone/>
              <a:defRPr sz="2600" b="0" i="1">
                <a:solidFill>
                  <a:schemeClr val="lt1"/>
                </a:solidFill>
              </a:defRPr>
            </a:lvl1pPr>
            <a:lvl2pPr marL="914400" lvl="1" indent="-228600" algn="l">
              <a:lnSpc>
                <a:spcPct val="90000"/>
              </a:lnSpc>
              <a:spcBef>
                <a:spcPts val="500"/>
              </a:spcBef>
              <a:spcAft>
                <a:spcPts val="0"/>
              </a:spcAft>
              <a:buClr>
                <a:schemeClr val="dk1"/>
              </a:buClr>
              <a:buSzPts val="1600"/>
              <a:buFont typeface="Georgia"/>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body" idx="2"/>
          </p:nvPr>
        </p:nvSpPr>
        <p:spPr>
          <a:xfrm>
            <a:off x="874899" y="4719414"/>
            <a:ext cx="4795837" cy="51089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lt2"/>
              </a:buClr>
              <a:buSzPts val="1600"/>
              <a:buFont typeface="Georgia"/>
              <a:buNone/>
              <a:defRPr sz="1600" b="0" i="1">
                <a:solidFill>
                  <a:schemeClr val="lt2"/>
                </a:solidFill>
              </a:defRPr>
            </a:lvl1pPr>
            <a:lvl2pPr marL="914400" lvl="1" indent="-228600" algn="l">
              <a:lnSpc>
                <a:spcPct val="90000"/>
              </a:lnSpc>
              <a:spcBef>
                <a:spcPts val="500"/>
              </a:spcBef>
              <a:spcAft>
                <a:spcPts val="0"/>
              </a:spcAft>
              <a:buClr>
                <a:schemeClr val="dk1"/>
              </a:buClr>
              <a:buSzPts val="1600"/>
              <a:buFont typeface="Georgia"/>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ide - Dual brands">
  <p:cSld name="Title Side - Dual brands">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l="2817"/>
          <a:stretch/>
        </p:blipFill>
        <p:spPr>
          <a:xfrm>
            <a:off x="0" y="0"/>
            <a:ext cx="12192000" cy="6858000"/>
          </a:xfrm>
          <a:prstGeom prst="rect">
            <a:avLst/>
          </a:prstGeom>
          <a:noFill/>
          <a:ln>
            <a:noFill/>
          </a:ln>
        </p:spPr>
      </p:pic>
      <p:sp>
        <p:nvSpPr>
          <p:cNvPr id="28" name="Google Shape;28;p4"/>
          <p:cNvSpPr txBox="1">
            <a:spLocks noGrp="1"/>
          </p:cNvSpPr>
          <p:nvPr>
            <p:ph type="ctrTitle"/>
          </p:nvPr>
        </p:nvSpPr>
        <p:spPr>
          <a:xfrm>
            <a:off x="874847" y="801687"/>
            <a:ext cx="6931420" cy="275413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4800"/>
              <a:buFont typeface="Georgia"/>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74899" y="3617793"/>
            <a:ext cx="6931368" cy="117478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2"/>
              </a:buClr>
              <a:buSzPts val="2600"/>
              <a:buFont typeface="Georgia"/>
              <a:buNone/>
              <a:defRPr sz="2600" b="0" i="1">
                <a:solidFill>
                  <a:schemeClr val="dk2"/>
                </a:solidFill>
              </a:defRPr>
            </a:lvl1pPr>
            <a:lvl2pPr marL="914400" lvl="1" indent="-228600" algn="l">
              <a:lnSpc>
                <a:spcPct val="90000"/>
              </a:lnSpc>
              <a:spcBef>
                <a:spcPts val="500"/>
              </a:spcBef>
              <a:spcAft>
                <a:spcPts val="0"/>
              </a:spcAft>
              <a:buClr>
                <a:schemeClr val="dk1"/>
              </a:buClr>
              <a:buSzPts val="1600"/>
              <a:buFont typeface="Georgia"/>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874899" y="4931056"/>
            <a:ext cx="4795837" cy="51089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2"/>
              </a:buClr>
              <a:buSzPts val="1600"/>
              <a:buFont typeface="Georgia"/>
              <a:buNone/>
              <a:defRPr sz="1600" b="0" i="1">
                <a:solidFill>
                  <a:schemeClr val="lt2"/>
                </a:solidFill>
              </a:defRPr>
            </a:lvl1pPr>
            <a:lvl2pPr marL="914400" lvl="1" indent="-228600" algn="l">
              <a:lnSpc>
                <a:spcPct val="90000"/>
              </a:lnSpc>
              <a:spcBef>
                <a:spcPts val="500"/>
              </a:spcBef>
              <a:spcAft>
                <a:spcPts val="0"/>
              </a:spcAft>
              <a:buClr>
                <a:schemeClr val="dk1"/>
              </a:buClr>
              <a:buSzPts val="1600"/>
              <a:buFont typeface="Georgia"/>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 name="Google Shape;31;p4"/>
          <p:cNvPicPr preferRelativeResize="0"/>
          <p:nvPr/>
        </p:nvPicPr>
        <p:blipFill rotWithShape="1">
          <a:blip r:embed="rId3">
            <a:alphaModFix/>
          </a:blip>
          <a:srcRect/>
          <a:stretch/>
        </p:blipFill>
        <p:spPr>
          <a:xfrm>
            <a:off x="874846" y="5442406"/>
            <a:ext cx="1910769" cy="613822"/>
          </a:xfrm>
          <a:prstGeom prst="rect">
            <a:avLst/>
          </a:prstGeom>
          <a:noFill/>
          <a:ln>
            <a:noFill/>
          </a:ln>
        </p:spPr>
      </p:pic>
      <p:sp>
        <p:nvSpPr>
          <p:cNvPr id="32" name="Google Shape;32;p4"/>
          <p:cNvSpPr>
            <a:spLocks noGrp="1"/>
          </p:cNvSpPr>
          <p:nvPr>
            <p:ph type="pic" idx="3"/>
          </p:nvPr>
        </p:nvSpPr>
        <p:spPr>
          <a:xfrm>
            <a:off x="3276600" y="5441950"/>
            <a:ext cx="1879600" cy="614363"/>
          </a:xfrm>
          <a:prstGeom prst="rect">
            <a:avLst/>
          </a:prstGeom>
          <a:noFill/>
          <a:ln>
            <a:noFill/>
          </a:ln>
        </p:spPr>
        <p:txBody>
          <a:bodyPr/>
          <a:lstStyle/>
          <a:p>
            <a:endParaRPr lang="en-NZ"/>
          </a:p>
        </p:txBody>
      </p:sp>
      <p:sp>
        <p:nvSpPr>
          <p:cNvPr id="33" name="Google Shape;33;p4"/>
          <p:cNvSpPr>
            <a:spLocks noGrp="1"/>
          </p:cNvSpPr>
          <p:nvPr>
            <p:ph type="pic" idx="4"/>
          </p:nvPr>
        </p:nvSpPr>
        <p:spPr>
          <a:xfrm>
            <a:off x="5647185" y="5441950"/>
            <a:ext cx="1879600" cy="614363"/>
          </a:xfrm>
          <a:prstGeom prst="rect">
            <a:avLst/>
          </a:prstGeom>
          <a:noFill/>
          <a:ln>
            <a:noFill/>
          </a:ln>
        </p:spPr>
        <p:txBody>
          <a:bodyPr/>
          <a:lstStyle/>
          <a:p>
            <a:endParaRPr lang="en-NZ"/>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Breaker">
  <p:cSld name="Section Breaker">
    <p:spTree>
      <p:nvGrpSpPr>
        <p:cNvPr id="1" name="Shape 34"/>
        <p:cNvGrpSpPr/>
        <p:nvPr/>
      </p:nvGrpSpPr>
      <p:grpSpPr>
        <a:xfrm>
          <a:off x="0" y="0"/>
          <a:ext cx="0" cy="0"/>
          <a:chOff x="0" y="0"/>
          <a:chExt cx="0" cy="0"/>
        </a:xfrm>
      </p:grpSpPr>
      <p:pic>
        <p:nvPicPr>
          <p:cNvPr id="35" name="Google Shape;35;p5"/>
          <p:cNvPicPr preferRelativeResize="0"/>
          <p:nvPr/>
        </p:nvPicPr>
        <p:blipFill rotWithShape="1">
          <a:blip r:embed="rId2">
            <a:alphaModFix/>
          </a:blip>
          <a:srcRect l="2817"/>
          <a:stretch/>
        </p:blipFill>
        <p:spPr>
          <a:xfrm>
            <a:off x="0" y="0"/>
            <a:ext cx="12192000" cy="6858000"/>
          </a:xfrm>
          <a:prstGeom prst="rect">
            <a:avLst/>
          </a:prstGeom>
          <a:noFill/>
          <a:ln>
            <a:noFill/>
          </a:ln>
        </p:spPr>
      </p:pic>
      <p:pic>
        <p:nvPicPr>
          <p:cNvPr id="36" name="Google Shape;36;p5"/>
          <p:cNvPicPr preferRelativeResize="0"/>
          <p:nvPr/>
        </p:nvPicPr>
        <p:blipFill rotWithShape="1">
          <a:blip r:embed="rId3">
            <a:alphaModFix/>
          </a:blip>
          <a:srcRect/>
          <a:stretch/>
        </p:blipFill>
        <p:spPr>
          <a:xfrm>
            <a:off x="550863" y="618195"/>
            <a:ext cx="786870" cy="786870"/>
          </a:xfrm>
          <a:prstGeom prst="rect">
            <a:avLst/>
          </a:prstGeom>
          <a:noFill/>
          <a:ln>
            <a:noFill/>
          </a:ln>
        </p:spPr>
      </p:pic>
      <p:sp>
        <p:nvSpPr>
          <p:cNvPr id="37" name="Google Shape;37;p5"/>
          <p:cNvSpPr txBox="1">
            <a:spLocks noGrp="1"/>
          </p:cNvSpPr>
          <p:nvPr>
            <p:ph type="ctrTitle"/>
          </p:nvPr>
        </p:nvSpPr>
        <p:spPr>
          <a:xfrm>
            <a:off x="500064" y="1710268"/>
            <a:ext cx="6021712" cy="236638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800"/>
              <a:buFont typeface="Georgi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500116" y="4087817"/>
            <a:ext cx="6021660" cy="14886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2600"/>
              <a:buFont typeface="Georgia"/>
              <a:buNone/>
              <a:defRPr sz="2600" b="0" i="1">
                <a:solidFill>
                  <a:schemeClr val="lt1"/>
                </a:solidFill>
              </a:defRPr>
            </a:lvl1pPr>
            <a:lvl2pPr marL="914400" lvl="1" indent="-228600" algn="l">
              <a:lnSpc>
                <a:spcPct val="90000"/>
              </a:lnSpc>
              <a:spcBef>
                <a:spcPts val="500"/>
              </a:spcBef>
              <a:spcAft>
                <a:spcPts val="0"/>
              </a:spcAft>
              <a:buClr>
                <a:schemeClr val="dk1"/>
              </a:buClr>
              <a:buSzPts val="1600"/>
              <a:buFont typeface="Georgia"/>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9"/>
        <p:cNvGrpSpPr/>
        <p:nvPr/>
      </p:nvGrpSpPr>
      <p:grpSpPr>
        <a:xfrm>
          <a:off x="0" y="0"/>
          <a:ext cx="0" cy="0"/>
          <a:chOff x="0" y="0"/>
          <a:chExt cx="0" cy="0"/>
        </a:xfrm>
      </p:grpSpPr>
      <p:pic>
        <p:nvPicPr>
          <p:cNvPr id="40" name="Google Shape;40;p6"/>
          <p:cNvPicPr preferRelativeResize="0"/>
          <p:nvPr/>
        </p:nvPicPr>
        <p:blipFill rotWithShape="1">
          <a:blip r:embed="rId2">
            <a:alphaModFix/>
          </a:blip>
          <a:srcRect l="3119"/>
          <a:stretch/>
        </p:blipFill>
        <p:spPr>
          <a:xfrm>
            <a:off x="0" y="0"/>
            <a:ext cx="12192000" cy="6879265"/>
          </a:xfrm>
          <a:prstGeom prst="rect">
            <a:avLst/>
          </a:prstGeom>
          <a:noFill/>
          <a:ln>
            <a:noFill/>
          </a:ln>
        </p:spPr>
      </p:pic>
      <p:sp>
        <p:nvSpPr>
          <p:cNvPr id="41" name="Google Shape;41;p6"/>
          <p:cNvSpPr txBox="1">
            <a:spLocks noGrp="1"/>
          </p:cNvSpPr>
          <p:nvPr>
            <p:ph type="body" idx="1"/>
          </p:nvPr>
        </p:nvSpPr>
        <p:spPr>
          <a:xfrm>
            <a:off x="879055" y="1411289"/>
            <a:ext cx="8756012" cy="3120794"/>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Clr>
                <a:schemeClr val="lt1"/>
              </a:buClr>
              <a:buSzPts val="4000"/>
              <a:buFont typeface="Georgia"/>
              <a:buNone/>
              <a:defRPr sz="4000" i="1">
                <a:solidFill>
                  <a:schemeClr val="lt1"/>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6107673" y="4871381"/>
            <a:ext cx="5459412" cy="376891"/>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0"/>
              </a:spcBef>
              <a:spcAft>
                <a:spcPts val="0"/>
              </a:spcAft>
              <a:buClr>
                <a:schemeClr val="lt1"/>
              </a:buClr>
              <a:buSzPts val="1400"/>
              <a:buFont typeface="Georgia"/>
              <a:buNone/>
              <a:defRPr sz="1400" b="0" i="1">
                <a:solidFill>
                  <a:schemeClr val="lt1"/>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body" idx="3"/>
          </p:nvPr>
        </p:nvSpPr>
        <p:spPr>
          <a:xfrm>
            <a:off x="8124919" y="6252769"/>
            <a:ext cx="3442166" cy="209269"/>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chemeClr val="dk2"/>
              </a:buClr>
              <a:buSzPts val="1000"/>
              <a:buFont typeface="Georgia"/>
              <a:buNone/>
              <a:defRPr sz="10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6"/>
          <p:cNvPicPr preferRelativeResize="0"/>
          <p:nvPr/>
        </p:nvPicPr>
        <p:blipFill rotWithShape="1">
          <a:blip r:embed="rId3">
            <a:alphaModFix amt="55000"/>
          </a:blip>
          <a:srcRect/>
          <a:stretch/>
        </p:blipFill>
        <p:spPr>
          <a:xfrm>
            <a:off x="879055" y="556854"/>
            <a:ext cx="427345" cy="427345"/>
          </a:xfrm>
          <a:prstGeom prst="rect">
            <a:avLst/>
          </a:prstGeom>
          <a:noFill/>
          <a:ln>
            <a:noFill/>
          </a:ln>
        </p:spPr>
      </p:pic>
      <p:sp>
        <p:nvSpPr>
          <p:cNvPr id="45" name="Google Shape;45;p6"/>
          <p:cNvSpPr txBox="1">
            <a:spLocks noGrp="1"/>
          </p:cNvSpPr>
          <p:nvPr>
            <p:ph type="body" idx="4"/>
          </p:nvPr>
        </p:nvSpPr>
        <p:spPr>
          <a:xfrm>
            <a:off x="1444578" y="651343"/>
            <a:ext cx="3442166" cy="20926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2"/>
              </a:buClr>
              <a:buSzPts val="1400"/>
              <a:buFont typeface="Georgia"/>
              <a:buNone/>
              <a:defRPr sz="1400">
                <a:solidFill>
                  <a:schemeClr val="dk2"/>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79055" y="617484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a:stretch/>
        </p:blipFill>
        <p:spPr>
          <a:xfrm>
            <a:off x="-414670" y="-25420"/>
            <a:ext cx="12606670" cy="6891402"/>
          </a:xfrm>
          <a:prstGeom prst="rect">
            <a:avLst/>
          </a:prstGeom>
          <a:noFill/>
          <a:ln>
            <a:noFill/>
          </a:ln>
        </p:spPr>
      </p:pic>
      <p:cxnSp>
        <p:nvCxnSpPr>
          <p:cNvPr id="49" name="Google Shape;49;p7"/>
          <p:cNvCxnSpPr/>
          <p:nvPr/>
        </p:nvCxnSpPr>
        <p:spPr>
          <a:xfrm>
            <a:off x="-137912" y="2129394"/>
            <a:ext cx="930796" cy="0"/>
          </a:xfrm>
          <a:prstGeom prst="straightConnector1">
            <a:avLst/>
          </a:prstGeom>
          <a:noFill/>
          <a:ln w="9525" cap="flat" cmpd="sng">
            <a:solidFill>
              <a:srgbClr val="545757"/>
            </a:solidFill>
            <a:prstDash val="solid"/>
            <a:miter lim="800000"/>
            <a:headEnd type="none" w="sm" len="sm"/>
            <a:tailEnd type="none" w="sm" len="sm"/>
          </a:ln>
        </p:spPr>
      </p:cxnSp>
      <p:sp>
        <p:nvSpPr>
          <p:cNvPr id="50" name="Google Shape;50;p7"/>
          <p:cNvSpPr txBox="1">
            <a:spLocks noGrp="1"/>
          </p:cNvSpPr>
          <p:nvPr>
            <p:ph type="body" idx="1"/>
          </p:nvPr>
        </p:nvSpPr>
        <p:spPr>
          <a:xfrm>
            <a:off x="879055" y="1836110"/>
            <a:ext cx="10082253" cy="5655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3600"/>
              <a:buFont typeface="Georgia"/>
              <a:buNone/>
              <a:defRPr sz="3600" b="1"/>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body" idx="2"/>
          </p:nvPr>
        </p:nvSpPr>
        <p:spPr>
          <a:xfrm>
            <a:off x="1444578" y="2748419"/>
            <a:ext cx="9516730" cy="3211706"/>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2000"/>
              <a:buFont typeface="Georgia"/>
              <a:buNone/>
              <a:defRPr sz="2000" b="0">
                <a:solidFill>
                  <a:schemeClr val="dk1"/>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dt" idx="10"/>
          </p:nvPr>
        </p:nvSpPr>
        <p:spPr>
          <a:xfrm>
            <a:off x="879055" y="617484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B7BCB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body" idx="3"/>
          </p:nvPr>
        </p:nvSpPr>
        <p:spPr>
          <a:xfrm>
            <a:off x="1444578" y="651343"/>
            <a:ext cx="3442166" cy="20926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B7BCBC"/>
              </a:buClr>
              <a:buSzPts val="1400"/>
              <a:buFont typeface="Georgia"/>
              <a:buNone/>
              <a:defRPr sz="1400">
                <a:solidFill>
                  <a:srgbClr val="B7BCBC"/>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7"/>
          <p:cNvPicPr preferRelativeResize="0"/>
          <p:nvPr/>
        </p:nvPicPr>
        <p:blipFill rotWithShape="1">
          <a:blip r:embed="rId3">
            <a:alphaModFix amt="55000"/>
          </a:blip>
          <a:srcRect/>
          <a:stretch/>
        </p:blipFill>
        <p:spPr>
          <a:xfrm>
            <a:off x="879055" y="556854"/>
            <a:ext cx="427345" cy="427345"/>
          </a:xfrm>
          <a:prstGeom prst="rect">
            <a:avLst/>
          </a:prstGeom>
          <a:noFill/>
          <a:ln>
            <a:noFill/>
          </a:ln>
        </p:spPr>
      </p:pic>
      <p:sp>
        <p:nvSpPr>
          <p:cNvPr id="55" name="Google Shape;55;p7"/>
          <p:cNvSpPr txBox="1">
            <a:spLocks noGrp="1"/>
          </p:cNvSpPr>
          <p:nvPr>
            <p:ph type="body" idx="4"/>
          </p:nvPr>
        </p:nvSpPr>
        <p:spPr>
          <a:xfrm>
            <a:off x="8124919" y="6252769"/>
            <a:ext cx="3442166" cy="209269"/>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B7BCBC"/>
              </a:buClr>
              <a:buSzPts val="1000"/>
              <a:buFont typeface="Georgia"/>
              <a:buNone/>
              <a:defRPr sz="1000">
                <a:solidFill>
                  <a:srgbClr val="B7BCBC"/>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and text">
  <p:cSld name="Quote and text">
    <p:spTree>
      <p:nvGrpSpPr>
        <p:cNvPr id="1" name="Shape 66"/>
        <p:cNvGrpSpPr/>
        <p:nvPr/>
      </p:nvGrpSpPr>
      <p:grpSpPr>
        <a:xfrm>
          <a:off x="0" y="0"/>
          <a:ext cx="0" cy="0"/>
          <a:chOff x="0" y="0"/>
          <a:chExt cx="0" cy="0"/>
        </a:xfrm>
      </p:grpSpPr>
      <p:pic>
        <p:nvPicPr>
          <p:cNvPr id="67" name="Google Shape;67;p9"/>
          <p:cNvPicPr preferRelativeResize="0"/>
          <p:nvPr/>
        </p:nvPicPr>
        <p:blipFill rotWithShape="1">
          <a:blip r:embed="rId2">
            <a:alphaModFix/>
          </a:blip>
          <a:srcRect/>
          <a:stretch/>
        </p:blipFill>
        <p:spPr>
          <a:xfrm>
            <a:off x="-414670" y="-25420"/>
            <a:ext cx="12606670" cy="6891402"/>
          </a:xfrm>
          <a:prstGeom prst="rect">
            <a:avLst/>
          </a:prstGeom>
          <a:noFill/>
          <a:ln>
            <a:noFill/>
          </a:ln>
        </p:spPr>
      </p:pic>
      <p:sp>
        <p:nvSpPr>
          <p:cNvPr id="68" name="Google Shape;68;p9"/>
          <p:cNvSpPr txBox="1">
            <a:spLocks noGrp="1"/>
          </p:cNvSpPr>
          <p:nvPr>
            <p:ph type="body" idx="1"/>
          </p:nvPr>
        </p:nvSpPr>
        <p:spPr>
          <a:xfrm>
            <a:off x="1462797" y="5276224"/>
            <a:ext cx="3676650" cy="3524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2"/>
              </a:buClr>
              <a:buSzPts val="1400"/>
              <a:buFont typeface="Georgia"/>
              <a:buNone/>
              <a:defRPr i="1">
                <a:solidFill>
                  <a:schemeClr val="lt2"/>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9"/>
          <p:cNvSpPr txBox="1">
            <a:spLocks noGrp="1"/>
          </p:cNvSpPr>
          <p:nvPr>
            <p:ph type="body" idx="2"/>
          </p:nvPr>
        </p:nvSpPr>
        <p:spPr>
          <a:xfrm>
            <a:off x="1444578" y="2965450"/>
            <a:ext cx="3676650" cy="204626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2"/>
              </a:buClr>
              <a:buSzPts val="2400"/>
              <a:buFont typeface="Georgia"/>
              <a:buNone/>
              <a:defRPr sz="2400" i="1">
                <a:solidFill>
                  <a:schemeClr val="lt2"/>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0" name="Google Shape;70;p9"/>
          <p:cNvCxnSpPr/>
          <p:nvPr/>
        </p:nvCxnSpPr>
        <p:spPr>
          <a:xfrm>
            <a:off x="-137912" y="2140411"/>
            <a:ext cx="930796" cy="0"/>
          </a:xfrm>
          <a:prstGeom prst="straightConnector1">
            <a:avLst/>
          </a:prstGeom>
          <a:noFill/>
          <a:ln w="9525" cap="flat" cmpd="sng">
            <a:solidFill>
              <a:srgbClr val="545757"/>
            </a:solidFill>
            <a:prstDash val="solid"/>
            <a:miter lim="800000"/>
            <a:headEnd type="none" w="sm" len="sm"/>
            <a:tailEnd type="none" w="sm" len="sm"/>
          </a:ln>
        </p:spPr>
      </p:cxnSp>
      <p:sp>
        <p:nvSpPr>
          <p:cNvPr id="71" name="Google Shape;71;p9"/>
          <p:cNvSpPr txBox="1">
            <a:spLocks noGrp="1"/>
          </p:cNvSpPr>
          <p:nvPr>
            <p:ph type="body" idx="3"/>
          </p:nvPr>
        </p:nvSpPr>
        <p:spPr>
          <a:xfrm>
            <a:off x="879054" y="1836111"/>
            <a:ext cx="9419617" cy="7748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3600"/>
              <a:buFont typeface="Georgia"/>
              <a:buNone/>
              <a:defRPr sz="3600" b="1"/>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2" name="Google Shape;72;p9"/>
          <p:cNvCxnSpPr/>
          <p:nvPr/>
        </p:nvCxnSpPr>
        <p:spPr>
          <a:xfrm>
            <a:off x="5602113" y="2965205"/>
            <a:ext cx="0" cy="2677656"/>
          </a:xfrm>
          <a:prstGeom prst="straightConnector1">
            <a:avLst/>
          </a:prstGeom>
          <a:noFill/>
          <a:ln w="9525" cap="flat" cmpd="sng">
            <a:solidFill>
              <a:srgbClr val="545757"/>
            </a:solidFill>
            <a:prstDash val="solid"/>
            <a:miter lim="800000"/>
            <a:headEnd type="none" w="sm" len="sm"/>
            <a:tailEnd type="none" w="sm" len="sm"/>
          </a:ln>
        </p:spPr>
      </p:cxnSp>
      <p:sp>
        <p:nvSpPr>
          <p:cNvPr id="73" name="Google Shape;73;p9"/>
          <p:cNvSpPr txBox="1">
            <a:spLocks noGrp="1"/>
          </p:cNvSpPr>
          <p:nvPr>
            <p:ph type="body" idx="4"/>
          </p:nvPr>
        </p:nvSpPr>
        <p:spPr>
          <a:xfrm>
            <a:off x="6045765" y="2950993"/>
            <a:ext cx="4252912" cy="267765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9"/>
          <p:cNvSpPr txBox="1">
            <a:spLocks noGrp="1"/>
          </p:cNvSpPr>
          <p:nvPr>
            <p:ph type="dt" idx="10"/>
          </p:nvPr>
        </p:nvSpPr>
        <p:spPr>
          <a:xfrm>
            <a:off x="879055" y="617484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B7BCB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body" idx="5"/>
          </p:nvPr>
        </p:nvSpPr>
        <p:spPr>
          <a:xfrm>
            <a:off x="1444578" y="651343"/>
            <a:ext cx="3442166" cy="20926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B7BCBC"/>
              </a:buClr>
              <a:buSzPts val="1400"/>
              <a:buFont typeface="Georgia"/>
              <a:buNone/>
              <a:defRPr sz="1400">
                <a:solidFill>
                  <a:srgbClr val="B7BCBC"/>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6" name="Google Shape;76;p9"/>
          <p:cNvPicPr preferRelativeResize="0"/>
          <p:nvPr/>
        </p:nvPicPr>
        <p:blipFill rotWithShape="1">
          <a:blip r:embed="rId3">
            <a:alphaModFix amt="55000"/>
          </a:blip>
          <a:srcRect/>
          <a:stretch/>
        </p:blipFill>
        <p:spPr>
          <a:xfrm>
            <a:off x="879055" y="556854"/>
            <a:ext cx="427345" cy="427345"/>
          </a:xfrm>
          <a:prstGeom prst="rect">
            <a:avLst/>
          </a:prstGeom>
          <a:noFill/>
          <a:ln>
            <a:noFill/>
          </a:ln>
        </p:spPr>
      </p:pic>
      <p:sp>
        <p:nvSpPr>
          <p:cNvPr id="77" name="Google Shape;77;p9"/>
          <p:cNvSpPr txBox="1">
            <a:spLocks noGrp="1"/>
          </p:cNvSpPr>
          <p:nvPr>
            <p:ph type="body" idx="6"/>
          </p:nvPr>
        </p:nvSpPr>
        <p:spPr>
          <a:xfrm>
            <a:off x="8124919" y="6252769"/>
            <a:ext cx="3442166" cy="209269"/>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B7BCBC"/>
              </a:buClr>
              <a:buSzPts val="1000"/>
              <a:buFont typeface="Georgia"/>
              <a:buNone/>
              <a:defRPr sz="1000">
                <a:solidFill>
                  <a:srgbClr val="B7BCBC"/>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and bullets">
  <p:cSld name="Text and bullets">
    <p:spTree>
      <p:nvGrpSpPr>
        <p:cNvPr id="1" name="Shape 100"/>
        <p:cNvGrpSpPr/>
        <p:nvPr/>
      </p:nvGrpSpPr>
      <p:grpSpPr>
        <a:xfrm>
          <a:off x="0" y="0"/>
          <a:ext cx="0" cy="0"/>
          <a:chOff x="0" y="0"/>
          <a:chExt cx="0" cy="0"/>
        </a:xfrm>
      </p:grpSpPr>
      <p:pic>
        <p:nvPicPr>
          <p:cNvPr id="101" name="Google Shape;101;p12"/>
          <p:cNvPicPr preferRelativeResize="0"/>
          <p:nvPr/>
        </p:nvPicPr>
        <p:blipFill rotWithShape="1">
          <a:blip r:embed="rId2">
            <a:alphaModFix/>
          </a:blip>
          <a:srcRect/>
          <a:stretch/>
        </p:blipFill>
        <p:spPr>
          <a:xfrm>
            <a:off x="-414670" y="-25420"/>
            <a:ext cx="12606670" cy="6891402"/>
          </a:xfrm>
          <a:prstGeom prst="rect">
            <a:avLst/>
          </a:prstGeom>
          <a:noFill/>
          <a:ln>
            <a:noFill/>
          </a:ln>
        </p:spPr>
      </p:pic>
      <p:sp>
        <p:nvSpPr>
          <p:cNvPr id="102" name="Google Shape;102;p12"/>
          <p:cNvSpPr txBox="1">
            <a:spLocks noGrp="1"/>
          </p:cNvSpPr>
          <p:nvPr>
            <p:ph type="body" idx="1"/>
          </p:nvPr>
        </p:nvSpPr>
        <p:spPr>
          <a:xfrm>
            <a:off x="1444578" y="3563471"/>
            <a:ext cx="3714001" cy="217692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3" name="Google Shape;103;p12"/>
          <p:cNvCxnSpPr/>
          <p:nvPr/>
        </p:nvCxnSpPr>
        <p:spPr>
          <a:xfrm>
            <a:off x="-137912" y="2140411"/>
            <a:ext cx="930796" cy="0"/>
          </a:xfrm>
          <a:prstGeom prst="straightConnector1">
            <a:avLst/>
          </a:prstGeom>
          <a:noFill/>
          <a:ln w="9525" cap="flat" cmpd="sng">
            <a:solidFill>
              <a:srgbClr val="545757"/>
            </a:solidFill>
            <a:prstDash val="solid"/>
            <a:miter lim="800000"/>
            <a:headEnd type="none" w="sm" len="sm"/>
            <a:tailEnd type="none" w="sm" len="sm"/>
          </a:ln>
        </p:spPr>
      </p:cxnSp>
      <p:sp>
        <p:nvSpPr>
          <p:cNvPr id="104" name="Google Shape;104;p12"/>
          <p:cNvSpPr txBox="1">
            <a:spLocks noGrp="1"/>
          </p:cNvSpPr>
          <p:nvPr>
            <p:ph type="body" idx="2"/>
          </p:nvPr>
        </p:nvSpPr>
        <p:spPr>
          <a:xfrm>
            <a:off x="879055" y="1836111"/>
            <a:ext cx="10688030" cy="11494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3600"/>
              <a:buFont typeface="Georgia"/>
              <a:buNone/>
              <a:defRPr sz="3600" b="1"/>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2"/>
          <p:cNvSpPr txBox="1">
            <a:spLocks noGrp="1"/>
          </p:cNvSpPr>
          <p:nvPr>
            <p:ph type="body" idx="3"/>
          </p:nvPr>
        </p:nvSpPr>
        <p:spPr>
          <a:xfrm>
            <a:off x="6046074" y="3563471"/>
            <a:ext cx="3714001" cy="2176929"/>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Clr>
                <a:schemeClr val="lt2"/>
              </a:buClr>
              <a:buSzPts val="1400"/>
              <a:buFont typeface="Georgia"/>
              <a:buChar char="•"/>
              <a:defRPr i="1">
                <a:solidFill>
                  <a:schemeClr val="lt2"/>
                </a:solidFill>
              </a:defRPr>
            </a:lvl1pPr>
            <a:lvl2pPr marL="914400" lvl="1" indent="-228600" algn="l">
              <a:lnSpc>
                <a:spcPct val="90000"/>
              </a:lnSpc>
              <a:spcBef>
                <a:spcPts val="12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2"/>
          <p:cNvSpPr txBox="1">
            <a:spLocks noGrp="1"/>
          </p:cNvSpPr>
          <p:nvPr>
            <p:ph type="dt" idx="10"/>
          </p:nvPr>
        </p:nvSpPr>
        <p:spPr>
          <a:xfrm>
            <a:off x="879055" y="617484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B7BCB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2"/>
          <p:cNvSpPr txBox="1">
            <a:spLocks noGrp="1"/>
          </p:cNvSpPr>
          <p:nvPr>
            <p:ph type="body" idx="4"/>
          </p:nvPr>
        </p:nvSpPr>
        <p:spPr>
          <a:xfrm>
            <a:off x="1444578" y="651343"/>
            <a:ext cx="3442166" cy="20926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B7BCBC"/>
              </a:buClr>
              <a:buSzPts val="1400"/>
              <a:buFont typeface="Georgia"/>
              <a:buNone/>
              <a:defRPr sz="1400">
                <a:solidFill>
                  <a:srgbClr val="B7BCBC"/>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8" name="Google Shape;108;p12"/>
          <p:cNvPicPr preferRelativeResize="0"/>
          <p:nvPr/>
        </p:nvPicPr>
        <p:blipFill rotWithShape="1">
          <a:blip r:embed="rId3">
            <a:alphaModFix amt="55000"/>
          </a:blip>
          <a:srcRect/>
          <a:stretch/>
        </p:blipFill>
        <p:spPr>
          <a:xfrm>
            <a:off x="879055" y="556854"/>
            <a:ext cx="427345" cy="427345"/>
          </a:xfrm>
          <a:prstGeom prst="rect">
            <a:avLst/>
          </a:prstGeom>
          <a:noFill/>
          <a:ln>
            <a:noFill/>
          </a:ln>
        </p:spPr>
      </p:pic>
      <p:sp>
        <p:nvSpPr>
          <p:cNvPr id="109" name="Google Shape;109;p12"/>
          <p:cNvSpPr txBox="1">
            <a:spLocks noGrp="1"/>
          </p:cNvSpPr>
          <p:nvPr>
            <p:ph type="body" idx="5"/>
          </p:nvPr>
        </p:nvSpPr>
        <p:spPr>
          <a:xfrm>
            <a:off x="8124919" y="6252769"/>
            <a:ext cx="3442166" cy="209269"/>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B7BCBC"/>
              </a:buClr>
              <a:buSzPts val="1000"/>
              <a:buFont typeface="Georgia"/>
              <a:buNone/>
              <a:defRPr sz="1000">
                <a:solidFill>
                  <a:srgbClr val="B7BCBC"/>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text, picture">
  <p:cSld name="Quote, text, picture">
    <p:spTree>
      <p:nvGrpSpPr>
        <p:cNvPr id="1" name="Shape 110"/>
        <p:cNvGrpSpPr/>
        <p:nvPr/>
      </p:nvGrpSpPr>
      <p:grpSpPr>
        <a:xfrm>
          <a:off x="0" y="0"/>
          <a:ext cx="0" cy="0"/>
          <a:chOff x="0" y="0"/>
          <a:chExt cx="0" cy="0"/>
        </a:xfrm>
      </p:grpSpPr>
      <p:pic>
        <p:nvPicPr>
          <p:cNvPr id="111" name="Google Shape;111;p13"/>
          <p:cNvPicPr preferRelativeResize="0"/>
          <p:nvPr/>
        </p:nvPicPr>
        <p:blipFill rotWithShape="1">
          <a:blip r:embed="rId2">
            <a:alphaModFix/>
          </a:blip>
          <a:srcRect/>
          <a:stretch/>
        </p:blipFill>
        <p:spPr>
          <a:xfrm>
            <a:off x="-414670" y="-25420"/>
            <a:ext cx="12606670" cy="6891402"/>
          </a:xfrm>
          <a:prstGeom prst="rect">
            <a:avLst/>
          </a:prstGeom>
          <a:noFill/>
          <a:ln>
            <a:noFill/>
          </a:ln>
        </p:spPr>
      </p:pic>
      <p:sp>
        <p:nvSpPr>
          <p:cNvPr id="112" name="Google Shape;112;p13"/>
          <p:cNvSpPr txBox="1">
            <a:spLocks noGrp="1"/>
          </p:cNvSpPr>
          <p:nvPr>
            <p:ph type="body" idx="1"/>
          </p:nvPr>
        </p:nvSpPr>
        <p:spPr>
          <a:xfrm>
            <a:off x="946039" y="1836738"/>
            <a:ext cx="5159375" cy="850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2"/>
              </a:buClr>
              <a:buSzPts val="2400"/>
              <a:buFont typeface="Georgia"/>
              <a:buNone/>
              <a:defRPr sz="2400" i="1">
                <a:solidFill>
                  <a:schemeClr val="lt2"/>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3"/>
          <p:cNvSpPr txBox="1">
            <a:spLocks noGrp="1"/>
          </p:cNvSpPr>
          <p:nvPr>
            <p:ph type="body" idx="2"/>
          </p:nvPr>
        </p:nvSpPr>
        <p:spPr>
          <a:xfrm>
            <a:off x="962604" y="3581740"/>
            <a:ext cx="4821556" cy="18069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3"/>
          <p:cNvSpPr>
            <a:spLocks noGrp="1"/>
          </p:cNvSpPr>
          <p:nvPr>
            <p:ph type="pic" idx="3"/>
          </p:nvPr>
        </p:nvSpPr>
        <p:spPr>
          <a:xfrm>
            <a:off x="6899275" y="616637"/>
            <a:ext cx="5292725" cy="5598968"/>
          </a:xfrm>
          <a:prstGeom prst="rect">
            <a:avLst/>
          </a:prstGeom>
          <a:noFill/>
          <a:ln>
            <a:noFill/>
          </a:ln>
        </p:spPr>
        <p:txBody>
          <a:bodyPr/>
          <a:lstStyle/>
          <a:p>
            <a:endParaRPr lang="en-NZ"/>
          </a:p>
        </p:txBody>
      </p:sp>
      <p:sp>
        <p:nvSpPr>
          <p:cNvPr id="115" name="Google Shape;115;p13"/>
          <p:cNvSpPr txBox="1">
            <a:spLocks noGrp="1"/>
          </p:cNvSpPr>
          <p:nvPr>
            <p:ph type="body" idx="4"/>
          </p:nvPr>
        </p:nvSpPr>
        <p:spPr>
          <a:xfrm>
            <a:off x="940855" y="2706346"/>
            <a:ext cx="5160024" cy="3524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2"/>
              </a:buClr>
              <a:buSzPts val="1400"/>
              <a:buFont typeface="Georgia"/>
              <a:buNone/>
              <a:defRPr i="1">
                <a:solidFill>
                  <a:schemeClr val="lt2"/>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3"/>
          <p:cNvSpPr txBox="1">
            <a:spLocks noGrp="1"/>
          </p:cNvSpPr>
          <p:nvPr>
            <p:ph type="dt" idx="10"/>
          </p:nvPr>
        </p:nvSpPr>
        <p:spPr>
          <a:xfrm>
            <a:off x="879055" y="617484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B7BCB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3"/>
          <p:cNvSpPr txBox="1">
            <a:spLocks noGrp="1"/>
          </p:cNvSpPr>
          <p:nvPr>
            <p:ph type="body" idx="5"/>
          </p:nvPr>
        </p:nvSpPr>
        <p:spPr>
          <a:xfrm>
            <a:off x="1444578" y="651343"/>
            <a:ext cx="3442166" cy="20926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B7BCBC"/>
              </a:buClr>
              <a:buSzPts val="1400"/>
              <a:buFont typeface="Georgia"/>
              <a:buNone/>
              <a:defRPr sz="1400">
                <a:solidFill>
                  <a:srgbClr val="B7BCBC"/>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8" name="Google Shape;118;p13"/>
          <p:cNvPicPr preferRelativeResize="0"/>
          <p:nvPr/>
        </p:nvPicPr>
        <p:blipFill rotWithShape="1">
          <a:blip r:embed="rId3">
            <a:alphaModFix amt="55000"/>
          </a:blip>
          <a:srcRect/>
          <a:stretch/>
        </p:blipFill>
        <p:spPr>
          <a:xfrm>
            <a:off x="879055" y="556854"/>
            <a:ext cx="427345" cy="427345"/>
          </a:xfrm>
          <a:prstGeom prst="rect">
            <a:avLst/>
          </a:prstGeom>
          <a:noFill/>
          <a:ln>
            <a:noFill/>
          </a:ln>
        </p:spPr>
      </p:pic>
      <p:sp>
        <p:nvSpPr>
          <p:cNvPr id="119" name="Google Shape;119;p13"/>
          <p:cNvSpPr txBox="1">
            <a:spLocks noGrp="1"/>
          </p:cNvSpPr>
          <p:nvPr>
            <p:ph type="body" idx="6"/>
          </p:nvPr>
        </p:nvSpPr>
        <p:spPr>
          <a:xfrm>
            <a:off x="8124919" y="6252769"/>
            <a:ext cx="3442166" cy="209269"/>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B7BCBC"/>
              </a:buClr>
              <a:buSzPts val="1000"/>
              <a:buFont typeface="Georgia"/>
              <a:buNone/>
              <a:defRPr sz="1000">
                <a:solidFill>
                  <a:srgbClr val="B7BCBC"/>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100000"/>
              </a:lnSpc>
              <a:spcBef>
                <a:spcPts val="0"/>
              </a:spcBef>
              <a:spcAft>
                <a:spcPts val="0"/>
              </a:spcAft>
              <a:buClr>
                <a:srgbClr val="545757"/>
              </a:buClr>
              <a:buSzPts val="1800"/>
              <a:buNone/>
              <a:defRPr/>
            </a:lvl3pPr>
            <a:lvl4pPr marL="1828800" lvl="3" indent="-228600" algn="l">
              <a:lnSpc>
                <a:spcPct val="100000"/>
              </a:lnSpc>
              <a:spcBef>
                <a:spcPts val="0"/>
              </a:spcBef>
              <a:spcAft>
                <a:spcPts val="0"/>
              </a:spcAft>
              <a:buClr>
                <a:srgbClr val="545757"/>
              </a:buClr>
              <a:buSzPts val="1800"/>
              <a:buNone/>
              <a:defRPr/>
            </a:lvl4pPr>
            <a:lvl5pPr marL="2286000" lvl="4" indent="-228600" algn="l">
              <a:lnSpc>
                <a:spcPct val="100000"/>
              </a:lnSpc>
              <a:spcBef>
                <a:spcPts val="0"/>
              </a:spcBef>
              <a:spcAft>
                <a:spcPts val="0"/>
              </a:spcAft>
              <a:buClr>
                <a:srgbClr val="4AA3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8974101" y="6234295"/>
            <a:ext cx="2773362"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000" b="0" i="0" u="none" strike="noStrike" cap="none">
                <a:solidFill>
                  <a:srgbClr val="545757"/>
                </a:solidFill>
                <a:latin typeface="Georgia"/>
                <a:ea typeface="Georgia"/>
                <a:cs typeface="Georgia"/>
                <a:sym typeface="Georgia"/>
              </a:rPr>
              <a:t>‹#›</a:t>
            </a:fld>
            <a:endParaRPr sz="1000" b="0" i="0" u="none" strike="noStrike" cap="none">
              <a:solidFill>
                <a:srgbClr val="545757"/>
              </a:solidFill>
              <a:latin typeface="Georgia"/>
              <a:ea typeface="Georgia"/>
              <a:cs typeface="Georgia"/>
              <a:sym typeface="Georgia"/>
            </a:endParaRPr>
          </a:p>
        </p:txBody>
      </p:sp>
      <p:sp>
        <p:nvSpPr>
          <p:cNvPr id="11" name="Google Shape;11;p1"/>
          <p:cNvSpPr txBox="1">
            <a:spLocks noGrp="1"/>
          </p:cNvSpPr>
          <p:nvPr>
            <p:ph type="dt" idx="10"/>
          </p:nvPr>
        </p:nvSpPr>
        <p:spPr>
          <a:xfrm>
            <a:off x="474700" y="617484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969898"/>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2" name="Google Shape;12;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45757"/>
              </a:buClr>
              <a:buSzPts val="4800"/>
              <a:buFont typeface="Georgia"/>
              <a:buNone/>
              <a:defRPr sz="4800" b="1" i="0" u="none" strike="noStrike" cap="none">
                <a:solidFill>
                  <a:srgbClr val="545757"/>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dk1"/>
              </a:buClr>
              <a:buSzPts val="1400"/>
              <a:buFont typeface="Georgia"/>
              <a:buNone/>
              <a:defRPr sz="1400" b="0" i="0" u="none" strike="noStrike" cap="none">
                <a:solidFill>
                  <a:schemeClr val="dk1"/>
                </a:solidFill>
                <a:latin typeface="Georgia"/>
                <a:ea typeface="Georgia"/>
                <a:cs typeface="Georgia"/>
                <a:sym typeface="Georgia"/>
              </a:defRPr>
            </a:lvl1pPr>
            <a:lvl2pPr marL="914400" marR="0" lvl="1" indent="-228600" algn="l" rtl="0">
              <a:lnSpc>
                <a:spcPct val="90000"/>
              </a:lnSpc>
              <a:spcBef>
                <a:spcPts val="500"/>
              </a:spcBef>
              <a:spcAft>
                <a:spcPts val="0"/>
              </a:spcAft>
              <a:buClr>
                <a:schemeClr val="dk1"/>
              </a:buClr>
              <a:buSzPts val="1600"/>
              <a:buFont typeface="Georgia"/>
              <a:buNone/>
              <a:defRPr sz="16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0"/>
              </a:spcBef>
              <a:spcAft>
                <a:spcPts val="0"/>
              </a:spcAft>
              <a:buClr>
                <a:srgbClr val="545757"/>
              </a:buClr>
              <a:buSzPts val="1400"/>
              <a:buFont typeface="Georgia"/>
              <a:buNone/>
              <a:defRPr sz="1400" b="0" i="0" u="none" strike="noStrike" cap="none">
                <a:solidFill>
                  <a:srgbClr val="545757"/>
                </a:solidFill>
                <a:latin typeface="Georgia"/>
                <a:ea typeface="Georgia"/>
                <a:cs typeface="Georgia"/>
                <a:sym typeface="Georgia"/>
              </a:defRPr>
            </a:lvl3pPr>
            <a:lvl4pPr marL="1828800" marR="0" lvl="3" indent="-228600" algn="l" rtl="0">
              <a:lnSpc>
                <a:spcPct val="100000"/>
              </a:lnSpc>
              <a:spcBef>
                <a:spcPts val="0"/>
              </a:spcBef>
              <a:spcAft>
                <a:spcPts val="0"/>
              </a:spcAft>
              <a:buClr>
                <a:srgbClr val="545757"/>
              </a:buClr>
              <a:buSzPts val="1400"/>
              <a:buFont typeface="Georgia"/>
              <a:buNone/>
              <a:defRPr sz="1400" b="0" i="0" u="none" strike="noStrike" cap="none">
                <a:solidFill>
                  <a:srgbClr val="545757"/>
                </a:solidFill>
                <a:latin typeface="Georgia"/>
                <a:ea typeface="Georgia"/>
                <a:cs typeface="Georgia"/>
                <a:sym typeface="Georgia"/>
              </a:defRPr>
            </a:lvl4pPr>
            <a:lvl5pPr marL="2286000" marR="0" lvl="4" indent="-228600" algn="l" rtl="0">
              <a:lnSpc>
                <a:spcPct val="100000"/>
              </a:lnSpc>
              <a:spcBef>
                <a:spcPts val="0"/>
              </a:spcBef>
              <a:spcAft>
                <a:spcPts val="0"/>
              </a:spcAft>
              <a:buClr>
                <a:srgbClr val="4AA35A"/>
              </a:buClr>
              <a:buSzPts val="1400"/>
              <a:buFont typeface="Georgia"/>
              <a:buNone/>
              <a:defRPr sz="1400" b="0" i="1" u="none" strike="noStrike" cap="none">
                <a:solidFill>
                  <a:srgbClr val="4AA35A"/>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9" r:id="rId8"/>
    <p:sldLayoutId id="2147483660" r:id="rId9"/>
    <p:sldLayoutId id="2147483661" r:id="rId10"/>
    <p:sldLayoutId id="2147483662" r:id="rId11"/>
    <p:sldLayoutId id="214748366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8/10/relationships/comments" Target="../comments/modernComment_10D_573538BA.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foundationnorth.org.nz"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B124-F7A1-0C77-5C4D-C98615D570F7}"/>
              </a:ext>
            </a:extLst>
          </p:cNvPr>
          <p:cNvSpPr>
            <a:spLocks noGrp="1"/>
          </p:cNvSpPr>
          <p:nvPr>
            <p:ph type="ctrTitle"/>
          </p:nvPr>
        </p:nvSpPr>
        <p:spPr/>
        <p:txBody>
          <a:bodyPr/>
          <a:lstStyle/>
          <a:p>
            <a:endParaRPr lang="en-NZ" dirty="0"/>
          </a:p>
        </p:txBody>
      </p:sp>
      <p:sp>
        <p:nvSpPr>
          <p:cNvPr id="3" name="Text Placeholder 2">
            <a:extLst>
              <a:ext uri="{FF2B5EF4-FFF2-40B4-BE49-F238E27FC236}">
                <a16:creationId xmlns:a16="http://schemas.microsoft.com/office/drawing/2014/main" id="{2AB29965-5356-CA53-AAB1-9ED7316034F3}"/>
              </a:ext>
            </a:extLst>
          </p:cNvPr>
          <p:cNvSpPr>
            <a:spLocks noGrp="1"/>
          </p:cNvSpPr>
          <p:nvPr>
            <p:ph type="body" idx="1"/>
          </p:nvPr>
        </p:nvSpPr>
        <p:spPr/>
        <p:txBody>
          <a:bodyPr/>
          <a:lstStyle/>
          <a:p>
            <a:r>
              <a:rPr lang="mi-NZ" dirty="0"/>
              <a:t>Josh Martin| </a:t>
            </a:r>
            <a:r>
              <a:rPr lang="mi-NZ" dirty="0" err="1"/>
              <a:t>Engagement</a:t>
            </a:r>
            <a:r>
              <a:rPr lang="mi-NZ" dirty="0"/>
              <a:t> </a:t>
            </a:r>
            <a:r>
              <a:rPr lang="mi-NZ" dirty="0" err="1"/>
              <a:t>Advisor</a:t>
            </a:r>
            <a:endParaRPr lang="mi-NZ" dirty="0"/>
          </a:p>
        </p:txBody>
      </p:sp>
      <p:sp>
        <p:nvSpPr>
          <p:cNvPr id="4" name="Text Placeholder 3">
            <a:extLst>
              <a:ext uri="{FF2B5EF4-FFF2-40B4-BE49-F238E27FC236}">
                <a16:creationId xmlns:a16="http://schemas.microsoft.com/office/drawing/2014/main" id="{A5959EBB-8845-552B-D00B-5375A0D9072D}"/>
              </a:ext>
            </a:extLst>
          </p:cNvPr>
          <p:cNvSpPr>
            <a:spLocks noGrp="1"/>
          </p:cNvSpPr>
          <p:nvPr>
            <p:ph type="body" idx="2"/>
          </p:nvPr>
        </p:nvSpPr>
        <p:spPr>
          <a:xfrm>
            <a:off x="874846" y="4575035"/>
            <a:ext cx="4795837" cy="510894"/>
          </a:xfrm>
        </p:spPr>
        <p:txBody>
          <a:bodyPr>
            <a:normAutofit/>
          </a:bodyPr>
          <a:lstStyle/>
          <a:p>
            <a:endParaRPr lang="en-NZ"/>
          </a:p>
        </p:txBody>
      </p:sp>
    </p:spTree>
    <p:extLst>
      <p:ext uri="{BB962C8B-B14F-4D97-AF65-F5344CB8AC3E}">
        <p14:creationId xmlns:p14="http://schemas.microsoft.com/office/powerpoint/2010/main" val="3187422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0CF76A-31A4-70DB-AC24-F4FE3A77D422}"/>
              </a:ext>
            </a:extLst>
          </p:cNvPr>
          <p:cNvSpPr>
            <a:spLocks noGrp="1"/>
          </p:cNvSpPr>
          <p:nvPr>
            <p:ph type="body" idx="3"/>
          </p:nvPr>
        </p:nvSpPr>
        <p:spPr>
          <a:xfrm>
            <a:off x="805609" y="1762666"/>
            <a:ext cx="9419617" cy="774887"/>
          </a:xfrm>
        </p:spPr>
        <p:txBody>
          <a:bodyPr/>
          <a:lstStyle/>
          <a:p>
            <a:r>
              <a:rPr lang="mi-NZ"/>
              <a:t>Capacity and Capability Support </a:t>
            </a:r>
            <a:endParaRPr lang="en-NZ"/>
          </a:p>
        </p:txBody>
      </p:sp>
      <p:sp>
        <p:nvSpPr>
          <p:cNvPr id="5" name="Text Placeholder 4">
            <a:extLst>
              <a:ext uri="{FF2B5EF4-FFF2-40B4-BE49-F238E27FC236}">
                <a16:creationId xmlns:a16="http://schemas.microsoft.com/office/drawing/2014/main" id="{412C3536-C99F-C193-276B-19EA96042883}"/>
              </a:ext>
            </a:extLst>
          </p:cNvPr>
          <p:cNvSpPr>
            <a:spLocks noGrp="1"/>
          </p:cNvSpPr>
          <p:nvPr>
            <p:ph type="body" idx="4"/>
          </p:nvPr>
        </p:nvSpPr>
        <p:spPr>
          <a:xfrm>
            <a:off x="1010488" y="3221664"/>
            <a:ext cx="4310346" cy="2307265"/>
          </a:xfrm>
        </p:spPr>
        <p:txBody>
          <a:bodyPr>
            <a:normAutofit/>
          </a:bodyPr>
          <a:lstStyle/>
          <a:p>
            <a:r>
              <a:rPr lang="mi-NZ" sz="2000">
                <a:latin typeface="Georgia "/>
              </a:rPr>
              <a:t>- </a:t>
            </a:r>
            <a:r>
              <a:rPr lang="mi-NZ" sz="2000" err="1">
                <a:latin typeface="Georgia "/>
              </a:rPr>
              <a:t>Often</a:t>
            </a:r>
            <a:r>
              <a:rPr lang="mi-NZ" sz="2000">
                <a:latin typeface="Georgia "/>
              </a:rPr>
              <a:t> </a:t>
            </a:r>
            <a:r>
              <a:rPr lang="mi-NZ" sz="2000" err="1">
                <a:latin typeface="Georgia "/>
              </a:rPr>
              <a:t>organisations</a:t>
            </a:r>
            <a:r>
              <a:rPr lang="mi-NZ" sz="2000">
                <a:latin typeface="Georgia "/>
              </a:rPr>
              <a:t> are </a:t>
            </a:r>
            <a:r>
              <a:rPr lang="mi-NZ" sz="2000" err="1">
                <a:latin typeface="Georgia "/>
              </a:rPr>
              <a:t>looking</a:t>
            </a:r>
            <a:r>
              <a:rPr lang="mi-NZ" sz="2000">
                <a:latin typeface="Georgia "/>
              </a:rPr>
              <a:t> </a:t>
            </a:r>
            <a:r>
              <a:rPr lang="mi-NZ" sz="2000" err="1">
                <a:latin typeface="Georgia "/>
              </a:rPr>
              <a:t>to</a:t>
            </a:r>
            <a:r>
              <a:rPr lang="mi-NZ" sz="2000">
                <a:latin typeface="Georgia "/>
              </a:rPr>
              <a:t> </a:t>
            </a:r>
            <a:r>
              <a:rPr lang="mi-NZ" sz="2000" err="1">
                <a:latin typeface="Georgia "/>
              </a:rPr>
              <a:t>grow</a:t>
            </a:r>
            <a:r>
              <a:rPr lang="mi-NZ" sz="2000">
                <a:latin typeface="Georgia "/>
              </a:rPr>
              <a:t> and </a:t>
            </a:r>
            <a:r>
              <a:rPr lang="mi-NZ" sz="2000" err="1">
                <a:latin typeface="Georgia "/>
              </a:rPr>
              <a:t>develop</a:t>
            </a:r>
            <a:r>
              <a:rPr lang="mi-NZ" sz="2000">
                <a:latin typeface="Georgia "/>
              </a:rPr>
              <a:t> </a:t>
            </a:r>
            <a:r>
              <a:rPr lang="mi-NZ" sz="2000" err="1">
                <a:latin typeface="Georgia "/>
              </a:rPr>
              <a:t>in</a:t>
            </a:r>
            <a:r>
              <a:rPr lang="mi-NZ" sz="2000">
                <a:latin typeface="Georgia "/>
              </a:rPr>
              <a:t> </a:t>
            </a:r>
            <a:r>
              <a:rPr lang="mi-NZ" sz="2000" err="1">
                <a:latin typeface="Georgia "/>
              </a:rPr>
              <a:t>areas</a:t>
            </a:r>
            <a:r>
              <a:rPr lang="mi-NZ" sz="2000">
                <a:latin typeface="Georgia "/>
              </a:rPr>
              <a:t> </a:t>
            </a:r>
            <a:br>
              <a:rPr lang="mi-NZ" sz="2000">
                <a:latin typeface="Georgia "/>
              </a:rPr>
            </a:br>
            <a:r>
              <a:rPr lang="mi-NZ" sz="2000" err="1">
                <a:latin typeface="Georgia "/>
              </a:rPr>
              <a:t>like</a:t>
            </a:r>
            <a:r>
              <a:rPr lang="mi-NZ" sz="2000">
                <a:latin typeface="Georgia "/>
              </a:rPr>
              <a:t> </a:t>
            </a:r>
            <a:r>
              <a:rPr lang="mi-NZ" sz="2000" err="1">
                <a:latin typeface="Georgia "/>
              </a:rPr>
              <a:t>governance</a:t>
            </a:r>
            <a:r>
              <a:rPr lang="mi-NZ" sz="2000">
                <a:latin typeface="Georgia "/>
              </a:rPr>
              <a:t>, </a:t>
            </a:r>
            <a:r>
              <a:rPr lang="mi-NZ" sz="2000" err="1">
                <a:latin typeface="Georgia "/>
              </a:rPr>
              <a:t>evaluation</a:t>
            </a:r>
            <a:r>
              <a:rPr lang="mi-NZ" sz="2000">
                <a:latin typeface="Georgia "/>
              </a:rPr>
              <a:t>, </a:t>
            </a:r>
            <a:r>
              <a:rPr lang="mi-NZ" sz="2000" err="1">
                <a:latin typeface="Georgia "/>
              </a:rPr>
              <a:t>budgeting</a:t>
            </a:r>
            <a:r>
              <a:rPr lang="mi-NZ" sz="2000">
                <a:latin typeface="Georgia "/>
              </a:rPr>
              <a:t> and </a:t>
            </a:r>
            <a:r>
              <a:rPr lang="mi-NZ" sz="2000" err="1">
                <a:latin typeface="Georgia "/>
              </a:rPr>
              <a:t>finance</a:t>
            </a:r>
            <a:r>
              <a:rPr lang="mi-NZ" sz="2000">
                <a:latin typeface="Georgia "/>
              </a:rPr>
              <a:t>, </a:t>
            </a:r>
            <a:r>
              <a:rPr lang="mi-NZ" sz="2000" err="1">
                <a:latin typeface="Georgia "/>
              </a:rPr>
              <a:t>leadership</a:t>
            </a:r>
            <a:r>
              <a:rPr lang="mi-NZ" sz="2000">
                <a:latin typeface="Georgia "/>
              </a:rPr>
              <a:t> and </a:t>
            </a:r>
            <a:r>
              <a:rPr lang="mi-NZ" sz="2000" err="1">
                <a:latin typeface="Georgia "/>
              </a:rPr>
              <a:t>management</a:t>
            </a:r>
            <a:r>
              <a:rPr lang="mi-NZ" sz="2000">
                <a:latin typeface="Georgia "/>
              </a:rPr>
              <a:t>.</a:t>
            </a:r>
            <a:endParaRPr lang="en-US" sz="1200"/>
          </a:p>
        </p:txBody>
      </p:sp>
      <p:sp>
        <p:nvSpPr>
          <p:cNvPr id="6" name="Text Placeholder 5">
            <a:extLst>
              <a:ext uri="{FF2B5EF4-FFF2-40B4-BE49-F238E27FC236}">
                <a16:creationId xmlns:a16="http://schemas.microsoft.com/office/drawing/2014/main" id="{536F552F-2339-F392-AB00-3D85426B25CE}"/>
              </a:ext>
            </a:extLst>
          </p:cNvPr>
          <p:cNvSpPr>
            <a:spLocks noGrp="1"/>
          </p:cNvSpPr>
          <p:nvPr>
            <p:ph type="body" idx="5"/>
          </p:nvPr>
        </p:nvSpPr>
        <p:spPr/>
        <p:txBody>
          <a:bodyPr/>
          <a:lstStyle/>
          <a:p>
            <a:endParaRPr lang="en-NZ"/>
          </a:p>
        </p:txBody>
      </p:sp>
      <p:sp>
        <p:nvSpPr>
          <p:cNvPr id="7" name="Text Placeholder 6">
            <a:extLst>
              <a:ext uri="{FF2B5EF4-FFF2-40B4-BE49-F238E27FC236}">
                <a16:creationId xmlns:a16="http://schemas.microsoft.com/office/drawing/2014/main" id="{F811173B-4E3C-83C6-6271-7AB7A983252B}"/>
              </a:ext>
            </a:extLst>
          </p:cNvPr>
          <p:cNvSpPr>
            <a:spLocks noGrp="1"/>
          </p:cNvSpPr>
          <p:nvPr>
            <p:ph type="body" idx="6"/>
          </p:nvPr>
        </p:nvSpPr>
        <p:spPr/>
        <p:txBody>
          <a:bodyPr/>
          <a:lstStyle/>
          <a:p>
            <a:endParaRPr lang="en-NZ"/>
          </a:p>
        </p:txBody>
      </p:sp>
      <p:sp>
        <p:nvSpPr>
          <p:cNvPr id="2" name="Text Placeholder 4">
            <a:extLst>
              <a:ext uri="{FF2B5EF4-FFF2-40B4-BE49-F238E27FC236}">
                <a16:creationId xmlns:a16="http://schemas.microsoft.com/office/drawing/2014/main" id="{166145FC-4032-B135-8DC7-59F82DE5DD5A}"/>
              </a:ext>
            </a:extLst>
          </p:cNvPr>
          <p:cNvSpPr txBox="1">
            <a:spLocks/>
          </p:cNvSpPr>
          <p:nvPr/>
        </p:nvSpPr>
        <p:spPr>
          <a:xfrm>
            <a:off x="5907794" y="3221664"/>
            <a:ext cx="4948048" cy="230726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800"/>
              <a:buFont typeface="Georgia"/>
              <a:buNone/>
              <a:defRPr sz="1400" b="0" i="0" u="none" strike="noStrike" cap="none">
                <a:solidFill>
                  <a:schemeClr val="dk1"/>
                </a:solidFill>
                <a:latin typeface="Georgia"/>
                <a:ea typeface="Georgia"/>
                <a:cs typeface="Georgia"/>
                <a:sym typeface="Georgia"/>
              </a:defRPr>
            </a:lvl1pPr>
            <a:lvl2pPr marL="914400" marR="0" lvl="1" indent="-228600" algn="l" rtl="0">
              <a:lnSpc>
                <a:spcPct val="90000"/>
              </a:lnSpc>
              <a:spcBef>
                <a:spcPts val="500"/>
              </a:spcBef>
              <a:spcAft>
                <a:spcPts val="0"/>
              </a:spcAft>
              <a:buClr>
                <a:schemeClr val="dk1"/>
              </a:buClr>
              <a:buSzPts val="1800"/>
              <a:buFont typeface="Georgia"/>
              <a:buNone/>
              <a:defRPr sz="16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0"/>
              </a:spcBef>
              <a:spcAft>
                <a:spcPts val="0"/>
              </a:spcAft>
              <a:buClr>
                <a:srgbClr val="545757"/>
              </a:buClr>
              <a:buSzPts val="1800"/>
              <a:buFont typeface="Georgia"/>
              <a:buNone/>
              <a:defRPr sz="1400" b="0" i="0" u="none" strike="noStrike" cap="none">
                <a:solidFill>
                  <a:srgbClr val="545757"/>
                </a:solidFill>
                <a:latin typeface="Georgia"/>
                <a:ea typeface="Georgia"/>
                <a:cs typeface="Georgia"/>
                <a:sym typeface="Georgia"/>
              </a:defRPr>
            </a:lvl3pPr>
            <a:lvl4pPr marL="1828800" marR="0" lvl="3" indent="-228600" algn="l" rtl="0">
              <a:lnSpc>
                <a:spcPct val="100000"/>
              </a:lnSpc>
              <a:spcBef>
                <a:spcPts val="0"/>
              </a:spcBef>
              <a:spcAft>
                <a:spcPts val="0"/>
              </a:spcAft>
              <a:buClr>
                <a:srgbClr val="545757"/>
              </a:buClr>
              <a:buSzPts val="1800"/>
              <a:buFont typeface="Georgia"/>
              <a:buNone/>
              <a:defRPr sz="1400" b="0" i="0" u="none" strike="noStrike" cap="none">
                <a:solidFill>
                  <a:srgbClr val="545757"/>
                </a:solidFill>
                <a:latin typeface="Georgia"/>
                <a:ea typeface="Georgia"/>
                <a:cs typeface="Georgia"/>
                <a:sym typeface="Georgia"/>
              </a:defRPr>
            </a:lvl4pPr>
            <a:lvl5pPr marL="2286000" marR="0" lvl="4" indent="-228600" algn="l" rtl="0">
              <a:lnSpc>
                <a:spcPct val="100000"/>
              </a:lnSpc>
              <a:spcBef>
                <a:spcPts val="0"/>
              </a:spcBef>
              <a:spcAft>
                <a:spcPts val="0"/>
              </a:spcAft>
              <a:buClr>
                <a:srgbClr val="4AA35A"/>
              </a:buClr>
              <a:buSzPts val="1800"/>
              <a:buFont typeface="Georgia"/>
              <a:buNone/>
              <a:defRPr sz="1400" b="0" i="1" u="none" strike="noStrike" cap="none">
                <a:solidFill>
                  <a:srgbClr val="4AA35A"/>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571500" indent="-342900">
              <a:buFont typeface="Calibri"/>
              <a:buChar char="-"/>
            </a:pPr>
            <a:endParaRPr lang="en-US" sz="2000" dirty="0"/>
          </a:p>
        </p:txBody>
      </p:sp>
    </p:spTree>
    <p:extLst>
      <p:ext uri="{BB962C8B-B14F-4D97-AF65-F5344CB8AC3E}">
        <p14:creationId xmlns:p14="http://schemas.microsoft.com/office/powerpoint/2010/main" val="2122021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F62DAA-321F-B68D-153A-BFF51268C85B}"/>
              </a:ext>
            </a:extLst>
          </p:cNvPr>
          <p:cNvSpPr>
            <a:spLocks noGrp="1"/>
          </p:cNvSpPr>
          <p:nvPr>
            <p:ph type="body" idx="1"/>
          </p:nvPr>
        </p:nvSpPr>
        <p:spPr/>
        <p:txBody>
          <a:bodyPr>
            <a:normAutofit fontScale="92500" lnSpcReduction="10000"/>
          </a:bodyPr>
          <a:lstStyle/>
          <a:p>
            <a:endParaRPr lang="en-NZ"/>
          </a:p>
        </p:txBody>
      </p:sp>
      <p:sp>
        <p:nvSpPr>
          <p:cNvPr id="3" name="Text Placeholder 2">
            <a:extLst>
              <a:ext uri="{FF2B5EF4-FFF2-40B4-BE49-F238E27FC236}">
                <a16:creationId xmlns:a16="http://schemas.microsoft.com/office/drawing/2014/main" id="{C584806D-C16B-9521-1C11-D5BEC6567F81}"/>
              </a:ext>
            </a:extLst>
          </p:cNvPr>
          <p:cNvSpPr>
            <a:spLocks noGrp="1"/>
          </p:cNvSpPr>
          <p:nvPr>
            <p:ph type="body" idx="2"/>
          </p:nvPr>
        </p:nvSpPr>
        <p:spPr/>
        <p:txBody>
          <a:bodyPr/>
          <a:lstStyle/>
          <a:p>
            <a:endParaRPr lang="en-NZ"/>
          </a:p>
        </p:txBody>
      </p:sp>
      <p:sp>
        <p:nvSpPr>
          <p:cNvPr id="4" name="Text Placeholder 3">
            <a:extLst>
              <a:ext uri="{FF2B5EF4-FFF2-40B4-BE49-F238E27FC236}">
                <a16:creationId xmlns:a16="http://schemas.microsoft.com/office/drawing/2014/main" id="{6B146D2A-9AFD-CC25-3D5D-067883225031}"/>
              </a:ext>
            </a:extLst>
          </p:cNvPr>
          <p:cNvSpPr>
            <a:spLocks noGrp="1"/>
          </p:cNvSpPr>
          <p:nvPr>
            <p:ph type="body" idx="3"/>
          </p:nvPr>
        </p:nvSpPr>
        <p:spPr/>
        <p:txBody>
          <a:bodyPr/>
          <a:lstStyle/>
          <a:p>
            <a:endParaRPr lang="en-NZ"/>
          </a:p>
        </p:txBody>
      </p:sp>
      <p:sp>
        <p:nvSpPr>
          <p:cNvPr id="5" name="Text Placeholder 4">
            <a:extLst>
              <a:ext uri="{FF2B5EF4-FFF2-40B4-BE49-F238E27FC236}">
                <a16:creationId xmlns:a16="http://schemas.microsoft.com/office/drawing/2014/main" id="{B76DFEE9-6C08-A3AB-F275-116D06572B43}"/>
              </a:ext>
            </a:extLst>
          </p:cNvPr>
          <p:cNvSpPr>
            <a:spLocks noGrp="1"/>
          </p:cNvSpPr>
          <p:nvPr>
            <p:ph type="body" idx="4"/>
          </p:nvPr>
        </p:nvSpPr>
        <p:spPr/>
        <p:txBody>
          <a:bodyPr/>
          <a:lstStyle/>
          <a:p>
            <a:endParaRPr lang="en-NZ"/>
          </a:p>
        </p:txBody>
      </p:sp>
      <p:sp>
        <p:nvSpPr>
          <p:cNvPr id="6" name="Rectangle 5">
            <a:extLst>
              <a:ext uri="{FF2B5EF4-FFF2-40B4-BE49-F238E27FC236}">
                <a16:creationId xmlns:a16="http://schemas.microsoft.com/office/drawing/2014/main" id="{0A26FF13-C4EE-1F94-61D5-6BB548900533}"/>
              </a:ext>
            </a:extLst>
          </p:cNvPr>
          <p:cNvSpPr/>
          <p:nvPr/>
        </p:nvSpPr>
        <p:spPr>
          <a:xfrm>
            <a:off x="-419725" y="0"/>
            <a:ext cx="126117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6">
            <a:extLst>
              <a:ext uri="{FF2B5EF4-FFF2-40B4-BE49-F238E27FC236}">
                <a16:creationId xmlns:a16="http://schemas.microsoft.com/office/drawing/2014/main" id="{EC93B3A7-DF67-1768-EF17-ECBA78A53F2D}"/>
              </a:ext>
            </a:extLst>
          </p:cNvPr>
          <p:cNvPicPr>
            <a:picLocks noChangeAspect="1"/>
          </p:cNvPicPr>
          <p:nvPr/>
        </p:nvPicPr>
        <p:blipFill>
          <a:blip r:embed="rId3"/>
          <a:stretch>
            <a:fillRect/>
          </a:stretch>
        </p:blipFill>
        <p:spPr>
          <a:xfrm>
            <a:off x="260397" y="477201"/>
            <a:ext cx="11671206" cy="5903598"/>
          </a:xfrm>
          <a:prstGeom prst="rect">
            <a:avLst/>
          </a:prstGeom>
        </p:spPr>
      </p:pic>
    </p:spTree>
    <p:extLst>
      <p:ext uri="{BB962C8B-B14F-4D97-AF65-F5344CB8AC3E}">
        <p14:creationId xmlns:p14="http://schemas.microsoft.com/office/powerpoint/2010/main" val="1986910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F62DAA-321F-B68D-153A-BFF51268C85B}"/>
              </a:ext>
            </a:extLst>
          </p:cNvPr>
          <p:cNvSpPr>
            <a:spLocks noGrp="1"/>
          </p:cNvSpPr>
          <p:nvPr>
            <p:ph type="body" idx="1"/>
          </p:nvPr>
        </p:nvSpPr>
        <p:spPr/>
        <p:txBody>
          <a:bodyPr>
            <a:normAutofit fontScale="92500" lnSpcReduction="10000"/>
          </a:bodyPr>
          <a:lstStyle/>
          <a:p>
            <a:endParaRPr lang="en-NZ"/>
          </a:p>
        </p:txBody>
      </p:sp>
      <p:sp>
        <p:nvSpPr>
          <p:cNvPr id="3" name="Text Placeholder 2">
            <a:extLst>
              <a:ext uri="{FF2B5EF4-FFF2-40B4-BE49-F238E27FC236}">
                <a16:creationId xmlns:a16="http://schemas.microsoft.com/office/drawing/2014/main" id="{C584806D-C16B-9521-1C11-D5BEC6567F81}"/>
              </a:ext>
            </a:extLst>
          </p:cNvPr>
          <p:cNvSpPr>
            <a:spLocks noGrp="1"/>
          </p:cNvSpPr>
          <p:nvPr>
            <p:ph type="body" idx="2"/>
          </p:nvPr>
        </p:nvSpPr>
        <p:spPr/>
        <p:txBody>
          <a:bodyPr/>
          <a:lstStyle/>
          <a:p>
            <a:endParaRPr lang="en-NZ"/>
          </a:p>
        </p:txBody>
      </p:sp>
      <p:sp>
        <p:nvSpPr>
          <p:cNvPr id="4" name="Text Placeholder 3">
            <a:extLst>
              <a:ext uri="{FF2B5EF4-FFF2-40B4-BE49-F238E27FC236}">
                <a16:creationId xmlns:a16="http://schemas.microsoft.com/office/drawing/2014/main" id="{6B146D2A-9AFD-CC25-3D5D-067883225031}"/>
              </a:ext>
            </a:extLst>
          </p:cNvPr>
          <p:cNvSpPr>
            <a:spLocks noGrp="1"/>
          </p:cNvSpPr>
          <p:nvPr>
            <p:ph type="body" idx="3"/>
          </p:nvPr>
        </p:nvSpPr>
        <p:spPr/>
        <p:txBody>
          <a:bodyPr/>
          <a:lstStyle/>
          <a:p>
            <a:endParaRPr lang="en-NZ"/>
          </a:p>
        </p:txBody>
      </p:sp>
      <p:sp>
        <p:nvSpPr>
          <p:cNvPr id="5" name="Text Placeholder 4">
            <a:extLst>
              <a:ext uri="{FF2B5EF4-FFF2-40B4-BE49-F238E27FC236}">
                <a16:creationId xmlns:a16="http://schemas.microsoft.com/office/drawing/2014/main" id="{B76DFEE9-6C08-A3AB-F275-116D06572B43}"/>
              </a:ext>
            </a:extLst>
          </p:cNvPr>
          <p:cNvSpPr>
            <a:spLocks noGrp="1"/>
          </p:cNvSpPr>
          <p:nvPr>
            <p:ph type="body" idx="4"/>
          </p:nvPr>
        </p:nvSpPr>
        <p:spPr/>
        <p:txBody>
          <a:bodyPr/>
          <a:lstStyle/>
          <a:p>
            <a:endParaRPr lang="en-NZ"/>
          </a:p>
        </p:txBody>
      </p:sp>
      <p:sp>
        <p:nvSpPr>
          <p:cNvPr id="6" name="Rectangle 5">
            <a:extLst>
              <a:ext uri="{FF2B5EF4-FFF2-40B4-BE49-F238E27FC236}">
                <a16:creationId xmlns:a16="http://schemas.microsoft.com/office/drawing/2014/main" id="{0A26FF13-C4EE-1F94-61D5-6BB548900533}"/>
              </a:ext>
            </a:extLst>
          </p:cNvPr>
          <p:cNvSpPr/>
          <p:nvPr/>
        </p:nvSpPr>
        <p:spPr>
          <a:xfrm>
            <a:off x="-389744" y="0"/>
            <a:ext cx="1258174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a:extLst>
              <a:ext uri="{FF2B5EF4-FFF2-40B4-BE49-F238E27FC236}">
                <a16:creationId xmlns:a16="http://schemas.microsoft.com/office/drawing/2014/main" id="{12B8ABD2-DF18-77E4-F5C3-06ED2565BA4C}"/>
              </a:ext>
            </a:extLst>
          </p:cNvPr>
          <p:cNvPicPr>
            <a:picLocks noChangeAspect="1"/>
          </p:cNvPicPr>
          <p:nvPr/>
        </p:nvPicPr>
        <p:blipFill>
          <a:blip r:embed="rId2"/>
          <a:stretch>
            <a:fillRect/>
          </a:stretch>
        </p:blipFill>
        <p:spPr>
          <a:xfrm>
            <a:off x="294419" y="502256"/>
            <a:ext cx="11603161" cy="5853488"/>
          </a:xfrm>
          <a:prstGeom prst="rect">
            <a:avLst/>
          </a:prstGeom>
        </p:spPr>
      </p:pic>
    </p:spTree>
    <p:extLst>
      <p:ext uri="{BB962C8B-B14F-4D97-AF65-F5344CB8AC3E}">
        <p14:creationId xmlns:p14="http://schemas.microsoft.com/office/powerpoint/2010/main" val="1720744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F62DAA-321F-B68D-153A-BFF51268C85B}"/>
              </a:ext>
            </a:extLst>
          </p:cNvPr>
          <p:cNvSpPr>
            <a:spLocks noGrp="1"/>
          </p:cNvSpPr>
          <p:nvPr>
            <p:ph type="body" idx="1"/>
          </p:nvPr>
        </p:nvSpPr>
        <p:spPr/>
        <p:txBody>
          <a:bodyPr>
            <a:normAutofit fontScale="92500" lnSpcReduction="10000"/>
          </a:bodyPr>
          <a:lstStyle/>
          <a:p>
            <a:endParaRPr lang="en-NZ"/>
          </a:p>
        </p:txBody>
      </p:sp>
      <p:sp>
        <p:nvSpPr>
          <p:cNvPr id="3" name="Text Placeholder 2">
            <a:extLst>
              <a:ext uri="{FF2B5EF4-FFF2-40B4-BE49-F238E27FC236}">
                <a16:creationId xmlns:a16="http://schemas.microsoft.com/office/drawing/2014/main" id="{C584806D-C16B-9521-1C11-D5BEC6567F81}"/>
              </a:ext>
            </a:extLst>
          </p:cNvPr>
          <p:cNvSpPr>
            <a:spLocks noGrp="1"/>
          </p:cNvSpPr>
          <p:nvPr>
            <p:ph type="body" idx="2"/>
          </p:nvPr>
        </p:nvSpPr>
        <p:spPr/>
        <p:txBody>
          <a:bodyPr/>
          <a:lstStyle/>
          <a:p>
            <a:endParaRPr lang="en-NZ"/>
          </a:p>
        </p:txBody>
      </p:sp>
      <p:sp>
        <p:nvSpPr>
          <p:cNvPr id="4" name="Text Placeholder 3">
            <a:extLst>
              <a:ext uri="{FF2B5EF4-FFF2-40B4-BE49-F238E27FC236}">
                <a16:creationId xmlns:a16="http://schemas.microsoft.com/office/drawing/2014/main" id="{6B146D2A-9AFD-CC25-3D5D-067883225031}"/>
              </a:ext>
            </a:extLst>
          </p:cNvPr>
          <p:cNvSpPr>
            <a:spLocks noGrp="1"/>
          </p:cNvSpPr>
          <p:nvPr>
            <p:ph type="body" idx="3"/>
          </p:nvPr>
        </p:nvSpPr>
        <p:spPr/>
        <p:txBody>
          <a:bodyPr/>
          <a:lstStyle/>
          <a:p>
            <a:endParaRPr lang="en-NZ"/>
          </a:p>
        </p:txBody>
      </p:sp>
      <p:sp>
        <p:nvSpPr>
          <p:cNvPr id="5" name="Text Placeholder 4">
            <a:extLst>
              <a:ext uri="{FF2B5EF4-FFF2-40B4-BE49-F238E27FC236}">
                <a16:creationId xmlns:a16="http://schemas.microsoft.com/office/drawing/2014/main" id="{B76DFEE9-6C08-A3AB-F275-116D06572B43}"/>
              </a:ext>
            </a:extLst>
          </p:cNvPr>
          <p:cNvSpPr>
            <a:spLocks noGrp="1"/>
          </p:cNvSpPr>
          <p:nvPr>
            <p:ph type="body" idx="4"/>
          </p:nvPr>
        </p:nvSpPr>
        <p:spPr/>
        <p:txBody>
          <a:bodyPr/>
          <a:lstStyle/>
          <a:p>
            <a:endParaRPr lang="en-NZ"/>
          </a:p>
        </p:txBody>
      </p:sp>
      <p:sp>
        <p:nvSpPr>
          <p:cNvPr id="6" name="Rectangle 5">
            <a:extLst>
              <a:ext uri="{FF2B5EF4-FFF2-40B4-BE49-F238E27FC236}">
                <a16:creationId xmlns:a16="http://schemas.microsoft.com/office/drawing/2014/main" id="{0A26FF13-C4EE-1F94-61D5-6BB548900533}"/>
              </a:ext>
            </a:extLst>
          </p:cNvPr>
          <p:cNvSpPr/>
          <p:nvPr/>
        </p:nvSpPr>
        <p:spPr>
          <a:xfrm>
            <a:off x="-389744" y="0"/>
            <a:ext cx="1258174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6">
            <a:extLst>
              <a:ext uri="{FF2B5EF4-FFF2-40B4-BE49-F238E27FC236}">
                <a16:creationId xmlns:a16="http://schemas.microsoft.com/office/drawing/2014/main" id="{9F293B3C-AD10-C403-5AC3-CC1ED7ED3161}"/>
              </a:ext>
            </a:extLst>
          </p:cNvPr>
          <p:cNvPicPr>
            <a:picLocks noChangeAspect="1"/>
          </p:cNvPicPr>
          <p:nvPr/>
        </p:nvPicPr>
        <p:blipFill>
          <a:blip r:embed="rId2"/>
          <a:stretch>
            <a:fillRect/>
          </a:stretch>
        </p:blipFill>
        <p:spPr>
          <a:xfrm>
            <a:off x="240465" y="400408"/>
            <a:ext cx="11711070" cy="6061630"/>
          </a:xfrm>
          <a:prstGeom prst="rect">
            <a:avLst/>
          </a:prstGeom>
        </p:spPr>
      </p:pic>
    </p:spTree>
    <p:extLst>
      <p:ext uri="{BB962C8B-B14F-4D97-AF65-F5344CB8AC3E}">
        <p14:creationId xmlns:p14="http://schemas.microsoft.com/office/powerpoint/2010/main" val="320479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F62DAA-321F-B68D-153A-BFF51268C85B}"/>
              </a:ext>
            </a:extLst>
          </p:cNvPr>
          <p:cNvSpPr>
            <a:spLocks noGrp="1"/>
          </p:cNvSpPr>
          <p:nvPr>
            <p:ph type="body" idx="1"/>
          </p:nvPr>
        </p:nvSpPr>
        <p:spPr/>
        <p:txBody>
          <a:bodyPr>
            <a:normAutofit fontScale="92500" lnSpcReduction="10000"/>
          </a:bodyPr>
          <a:lstStyle/>
          <a:p>
            <a:endParaRPr lang="en-NZ"/>
          </a:p>
        </p:txBody>
      </p:sp>
      <p:sp>
        <p:nvSpPr>
          <p:cNvPr id="3" name="Text Placeholder 2">
            <a:extLst>
              <a:ext uri="{FF2B5EF4-FFF2-40B4-BE49-F238E27FC236}">
                <a16:creationId xmlns:a16="http://schemas.microsoft.com/office/drawing/2014/main" id="{C584806D-C16B-9521-1C11-D5BEC6567F81}"/>
              </a:ext>
            </a:extLst>
          </p:cNvPr>
          <p:cNvSpPr>
            <a:spLocks noGrp="1"/>
          </p:cNvSpPr>
          <p:nvPr>
            <p:ph type="body" idx="2"/>
          </p:nvPr>
        </p:nvSpPr>
        <p:spPr/>
        <p:txBody>
          <a:bodyPr/>
          <a:lstStyle/>
          <a:p>
            <a:endParaRPr lang="en-NZ"/>
          </a:p>
        </p:txBody>
      </p:sp>
      <p:sp>
        <p:nvSpPr>
          <p:cNvPr id="4" name="Text Placeholder 3">
            <a:extLst>
              <a:ext uri="{FF2B5EF4-FFF2-40B4-BE49-F238E27FC236}">
                <a16:creationId xmlns:a16="http://schemas.microsoft.com/office/drawing/2014/main" id="{6B146D2A-9AFD-CC25-3D5D-067883225031}"/>
              </a:ext>
            </a:extLst>
          </p:cNvPr>
          <p:cNvSpPr>
            <a:spLocks noGrp="1"/>
          </p:cNvSpPr>
          <p:nvPr>
            <p:ph type="body" idx="3"/>
          </p:nvPr>
        </p:nvSpPr>
        <p:spPr/>
        <p:txBody>
          <a:bodyPr/>
          <a:lstStyle/>
          <a:p>
            <a:endParaRPr lang="en-NZ"/>
          </a:p>
        </p:txBody>
      </p:sp>
      <p:sp>
        <p:nvSpPr>
          <p:cNvPr id="5" name="Text Placeholder 4">
            <a:extLst>
              <a:ext uri="{FF2B5EF4-FFF2-40B4-BE49-F238E27FC236}">
                <a16:creationId xmlns:a16="http://schemas.microsoft.com/office/drawing/2014/main" id="{B76DFEE9-6C08-A3AB-F275-116D06572B43}"/>
              </a:ext>
            </a:extLst>
          </p:cNvPr>
          <p:cNvSpPr>
            <a:spLocks noGrp="1"/>
          </p:cNvSpPr>
          <p:nvPr>
            <p:ph type="body" idx="4"/>
          </p:nvPr>
        </p:nvSpPr>
        <p:spPr/>
        <p:txBody>
          <a:bodyPr/>
          <a:lstStyle/>
          <a:p>
            <a:endParaRPr lang="en-NZ"/>
          </a:p>
        </p:txBody>
      </p:sp>
      <p:sp>
        <p:nvSpPr>
          <p:cNvPr id="6" name="Rectangle 5">
            <a:extLst>
              <a:ext uri="{FF2B5EF4-FFF2-40B4-BE49-F238E27FC236}">
                <a16:creationId xmlns:a16="http://schemas.microsoft.com/office/drawing/2014/main" id="{0A26FF13-C4EE-1F94-61D5-6BB548900533}"/>
              </a:ext>
            </a:extLst>
          </p:cNvPr>
          <p:cNvSpPr/>
          <p:nvPr/>
        </p:nvSpPr>
        <p:spPr>
          <a:xfrm>
            <a:off x="-344774" y="0"/>
            <a:ext cx="1253677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a:extLst>
              <a:ext uri="{FF2B5EF4-FFF2-40B4-BE49-F238E27FC236}">
                <a16:creationId xmlns:a16="http://schemas.microsoft.com/office/drawing/2014/main" id="{2CE23733-B464-E688-29EA-39CE34DAA58A}"/>
              </a:ext>
            </a:extLst>
          </p:cNvPr>
          <p:cNvPicPr>
            <a:picLocks noChangeAspect="1"/>
          </p:cNvPicPr>
          <p:nvPr/>
        </p:nvPicPr>
        <p:blipFill>
          <a:blip r:embed="rId3"/>
          <a:stretch>
            <a:fillRect/>
          </a:stretch>
        </p:blipFill>
        <p:spPr>
          <a:xfrm>
            <a:off x="260397" y="497752"/>
            <a:ext cx="11671206" cy="5859651"/>
          </a:xfrm>
          <a:prstGeom prst="rect">
            <a:avLst/>
          </a:prstGeom>
        </p:spPr>
      </p:pic>
    </p:spTree>
    <p:extLst>
      <p:ext uri="{BB962C8B-B14F-4D97-AF65-F5344CB8AC3E}">
        <p14:creationId xmlns:p14="http://schemas.microsoft.com/office/powerpoint/2010/main" val="1463105722"/>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AE8B0D-6EF6-9A96-5CE1-C72CC164E7A1}"/>
              </a:ext>
            </a:extLst>
          </p:cNvPr>
          <p:cNvSpPr>
            <a:spLocks noGrp="1"/>
          </p:cNvSpPr>
          <p:nvPr>
            <p:ph type="body" idx="1"/>
          </p:nvPr>
        </p:nvSpPr>
        <p:spPr>
          <a:xfrm>
            <a:off x="624915" y="568492"/>
            <a:ext cx="8756012" cy="3120794"/>
          </a:xfrm>
        </p:spPr>
        <p:txBody>
          <a:bodyPr/>
          <a:lstStyle/>
          <a:p>
            <a:r>
              <a:rPr lang="mi-NZ"/>
              <a:t>Useful Guides</a:t>
            </a:r>
            <a:endParaRPr lang="en-NZ"/>
          </a:p>
        </p:txBody>
      </p:sp>
      <p:sp>
        <p:nvSpPr>
          <p:cNvPr id="4" name="Text Placeholder 3">
            <a:extLst>
              <a:ext uri="{FF2B5EF4-FFF2-40B4-BE49-F238E27FC236}">
                <a16:creationId xmlns:a16="http://schemas.microsoft.com/office/drawing/2014/main" id="{ED8EF9A4-7FD7-F71A-4A82-6448E92C95B2}"/>
              </a:ext>
            </a:extLst>
          </p:cNvPr>
          <p:cNvSpPr>
            <a:spLocks noGrp="1"/>
          </p:cNvSpPr>
          <p:nvPr>
            <p:ph type="body" idx="3"/>
          </p:nvPr>
        </p:nvSpPr>
        <p:spPr/>
        <p:txBody>
          <a:bodyPr/>
          <a:lstStyle/>
          <a:p>
            <a:endParaRPr lang="en-NZ"/>
          </a:p>
        </p:txBody>
      </p:sp>
      <p:sp>
        <p:nvSpPr>
          <p:cNvPr id="5" name="Text Placeholder 4">
            <a:extLst>
              <a:ext uri="{FF2B5EF4-FFF2-40B4-BE49-F238E27FC236}">
                <a16:creationId xmlns:a16="http://schemas.microsoft.com/office/drawing/2014/main" id="{93C06354-7AF3-771C-9AF4-AAE4A51B5290}"/>
              </a:ext>
            </a:extLst>
          </p:cNvPr>
          <p:cNvSpPr>
            <a:spLocks noGrp="1"/>
          </p:cNvSpPr>
          <p:nvPr>
            <p:ph type="body" idx="4"/>
          </p:nvPr>
        </p:nvSpPr>
        <p:spPr/>
        <p:txBody>
          <a:bodyPr/>
          <a:lstStyle/>
          <a:p>
            <a:endParaRPr lang="en-NZ"/>
          </a:p>
        </p:txBody>
      </p:sp>
      <p:sp>
        <p:nvSpPr>
          <p:cNvPr id="6" name="Text Placeholder 2">
            <a:extLst>
              <a:ext uri="{FF2B5EF4-FFF2-40B4-BE49-F238E27FC236}">
                <a16:creationId xmlns:a16="http://schemas.microsoft.com/office/drawing/2014/main" id="{23638256-65C9-5225-A92C-4189D39677D3}"/>
              </a:ext>
            </a:extLst>
          </p:cNvPr>
          <p:cNvSpPr txBox="1">
            <a:spLocks/>
          </p:cNvSpPr>
          <p:nvPr/>
        </p:nvSpPr>
        <p:spPr>
          <a:xfrm>
            <a:off x="624915" y="2820154"/>
            <a:ext cx="5459412" cy="312079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chemeClr val="lt1"/>
              </a:buClr>
              <a:buSzPts val="1400"/>
              <a:buFont typeface="Georgia"/>
              <a:buNone/>
              <a:defRPr sz="1400" b="0" i="1" u="none" strike="noStrike" cap="none">
                <a:solidFill>
                  <a:schemeClr val="lt1"/>
                </a:solidFill>
                <a:latin typeface="Georgia"/>
                <a:ea typeface="Georgia"/>
                <a:cs typeface="Georgia"/>
                <a:sym typeface="Georgia"/>
              </a:defRPr>
            </a:lvl1pPr>
            <a:lvl2pPr marL="914400" marR="0" lvl="1" indent="-228600" algn="l" rtl="0">
              <a:lnSpc>
                <a:spcPct val="90000"/>
              </a:lnSpc>
              <a:spcBef>
                <a:spcPts val="500"/>
              </a:spcBef>
              <a:spcAft>
                <a:spcPts val="0"/>
              </a:spcAft>
              <a:buClr>
                <a:schemeClr val="dk1"/>
              </a:buClr>
              <a:buSzPts val="1800"/>
              <a:buFont typeface="Georgia"/>
              <a:buNone/>
              <a:defRPr sz="16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0"/>
              </a:spcBef>
              <a:spcAft>
                <a:spcPts val="0"/>
              </a:spcAft>
              <a:buClr>
                <a:srgbClr val="545757"/>
              </a:buClr>
              <a:buSzPts val="1800"/>
              <a:buFont typeface="Georgia"/>
              <a:buNone/>
              <a:defRPr sz="1400" b="0" i="0" u="none" strike="noStrike" cap="none">
                <a:solidFill>
                  <a:srgbClr val="545757"/>
                </a:solidFill>
                <a:latin typeface="Georgia"/>
                <a:ea typeface="Georgia"/>
                <a:cs typeface="Georgia"/>
                <a:sym typeface="Georgia"/>
              </a:defRPr>
            </a:lvl3pPr>
            <a:lvl4pPr marL="1828800" marR="0" lvl="3" indent="-228600" algn="l" rtl="0">
              <a:lnSpc>
                <a:spcPct val="100000"/>
              </a:lnSpc>
              <a:spcBef>
                <a:spcPts val="0"/>
              </a:spcBef>
              <a:spcAft>
                <a:spcPts val="0"/>
              </a:spcAft>
              <a:buClr>
                <a:srgbClr val="545757"/>
              </a:buClr>
              <a:buSzPts val="1800"/>
              <a:buFont typeface="Georgia"/>
              <a:buNone/>
              <a:defRPr sz="1400" b="0" i="0" u="none" strike="noStrike" cap="none">
                <a:solidFill>
                  <a:srgbClr val="545757"/>
                </a:solidFill>
                <a:latin typeface="Georgia"/>
                <a:ea typeface="Georgia"/>
                <a:cs typeface="Georgia"/>
                <a:sym typeface="Georgia"/>
              </a:defRPr>
            </a:lvl4pPr>
            <a:lvl5pPr marL="2286000" marR="0" lvl="4" indent="-228600" algn="l" rtl="0">
              <a:lnSpc>
                <a:spcPct val="100000"/>
              </a:lnSpc>
              <a:spcBef>
                <a:spcPts val="0"/>
              </a:spcBef>
              <a:spcAft>
                <a:spcPts val="0"/>
              </a:spcAft>
              <a:buClr>
                <a:srgbClr val="4AA35A"/>
              </a:buClr>
              <a:buSzPts val="1800"/>
              <a:buFont typeface="Georgia"/>
              <a:buNone/>
              <a:defRPr sz="1400" b="0" i="1" u="none" strike="noStrike" cap="none">
                <a:solidFill>
                  <a:srgbClr val="4AA35A"/>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228600" indent="0" algn="l"/>
            <a:r>
              <a:rPr lang="en-US" sz="2400" i="0">
                <a:solidFill>
                  <a:schemeClr val="accent6"/>
                </a:solidFill>
              </a:rPr>
              <a:t>Foundation North’s website has a wide range of application guides to support you through the process from the get go:</a:t>
            </a:r>
          </a:p>
          <a:p>
            <a:pPr marL="514350" indent="-285750" algn="l">
              <a:buFont typeface="Arial" panose="020B0604020202020204" pitchFamily="34" charset="0"/>
              <a:buChar char="•"/>
            </a:pPr>
            <a:endParaRPr lang="en-NZ"/>
          </a:p>
        </p:txBody>
      </p:sp>
      <p:sp>
        <p:nvSpPr>
          <p:cNvPr id="10" name="Rectangle 9">
            <a:extLst>
              <a:ext uri="{FF2B5EF4-FFF2-40B4-BE49-F238E27FC236}">
                <a16:creationId xmlns:a16="http://schemas.microsoft.com/office/drawing/2014/main" id="{A38479B0-3817-077B-E9C8-FE040200F938}"/>
              </a:ext>
            </a:extLst>
          </p:cNvPr>
          <p:cNvSpPr/>
          <p:nvPr/>
        </p:nvSpPr>
        <p:spPr>
          <a:xfrm>
            <a:off x="6265889" y="0"/>
            <a:ext cx="5926110" cy="6974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Picture 8">
            <a:extLst>
              <a:ext uri="{FF2B5EF4-FFF2-40B4-BE49-F238E27FC236}">
                <a16:creationId xmlns:a16="http://schemas.microsoft.com/office/drawing/2014/main" id="{88D14CB4-0F29-711F-A3EA-0739D7840A9F}"/>
              </a:ext>
            </a:extLst>
          </p:cNvPr>
          <p:cNvPicPr>
            <a:picLocks noChangeAspect="1"/>
          </p:cNvPicPr>
          <p:nvPr/>
        </p:nvPicPr>
        <p:blipFill>
          <a:blip r:embed="rId3"/>
          <a:srcRect/>
          <a:stretch/>
        </p:blipFill>
        <p:spPr>
          <a:xfrm>
            <a:off x="6798094" y="1555546"/>
            <a:ext cx="5165666" cy="3886911"/>
          </a:xfrm>
          <a:prstGeom prst="rect">
            <a:avLst/>
          </a:prstGeom>
        </p:spPr>
      </p:pic>
      <p:pic>
        <p:nvPicPr>
          <p:cNvPr id="12" name="Picture 11">
            <a:extLst>
              <a:ext uri="{FF2B5EF4-FFF2-40B4-BE49-F238E27FC236}">
                <a16:creationId xmlns:a16="http://schemas.microsoft.com/office/drawing/2014/main" id="{3A26DCFF-6901-BC91-8523-D6E101EB4AFD}"/>
              </a:ext>
            </a:extLst>
          </p:cNvPr>
          <p:cNvPicPr>
            <a:picLocks noChangeAspect="1"/>
          </p:cNvPicPr>
          <p:nvPr/>
        </p:nvPicPr>
        <p:blipFill>
          <a:blip r:embed="rId4"/>
          <a:srcRect l="478" r="478"/>
          <a:stretch/>
        </p:blipFill>
        <p:spPr>
          <a:xfrm>
            <a:off x="911404" y="4668884"/>
            <a:ext cx="1605120" cy="1620624"/>
          </a:xfrm>
          <a:prstGeom prst="rect">
            <a:avLst/>
          </a:prstGeom>
        </p:spPr>
      </p:pic>
      <p:pic>
        <p:nvPicPr>
          <p:cNvPr id="8" name="Picture 7">
            <a:extLst>
              <a:ext uri="{FF2B5EF4-FFF2-40B4-BE49-F238E27FC236}">
                <a16:creationId xmlns:a16="http://schemas.microsoft.com/office/drawing/2014/main" id="{26941D21-D1A3-E989-E5EB-83F63C7CC3FC}"/>
              </a:ext>
            </a:extLst>
          </p:cNvPr>
          <p:cNvPicPr>
            <a:picLocks noChangeAspect="1"/>
          </p:cNvPicPr>
          <p:nvPr/>
        </p:nvPicPr>
        <p:blipFill>
          <a:blip r:embed="rId5"/>
          <a:srcRect l="49" r="49"/>
          <a:stretch/>
        </p:blipFill>
        <p:spPr>
          <a:xfrm>
            <a:off x="7532914" y="2032161"/>
            <a:ext cx="3657600" cy="2028908"/>
          </a:xfrm>
          <a:prstGeom prst="rect">
            <a:avLst/>
          </a:prstGeom>
        </p:spPr>
      </p:pic>
    </p:spTree>
    <p:extLst>
      <p:ext uri="{BB962C8B-B14F-4D97-AF65-F5344CB8AC3E}">
        <p14:creationId xmlns:p14="http://schemas.microsoft.com/office/powerpoint/2010/main" val="998091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116638-4EA7-1E5F-73FD-C85BB2C1B356}"/>
              </a:ext>
            </a:extLst>
          </p:cNvPr>
          <p:cNvSpPr>
            <a:spLocks noGrp="1"/>
          </p:cNvSpPr>
          <p:nvPr>
            <p:ph type="body" idx="1"/>
          </p:nvPr>
        </p:nvSpPr>
        <p:spPr>
          <a:xfrm>
            <a:off x="879055" y="1742423"/>
            <a:ext cx="5506704" cy="1149460"/>
          </a:xfrm>
        </p:spPr>
        <p:txBody>
          <a:bodyPr/>
          <a:lstStyle/>
          <a:p>
            <a:r>
              <a:rPr lang="mi-NZ"/>
              <a:t>Application Tips</a:t>
            </a:r>
            <a:endParaRPr lang="en-NZ"/>
          </a:p>
        </p:txBody>
      </p:sp>
      <p:pic>
        <p:nvPicPr>
          <p:cNvPr id="8" name="Picture Placeholder 7">
            <a:extLst>
              <a:ext uri="{FF2B5EF4-FFF2-40B4-BE49-F238E27FC236}">
                <a16:creationId xmlns:a16="http://schemas.microsoft.com/office/drawing/2014/main" id="{DA7F0414-67B4-0440-469D-357B7DE6D9DF}"/>
              </a:ext>
            </a:extLst>
          </p:cNvPr>
          <p:cNvPicPr>
            <a:picLocks noGrp="1" noChangeAspect="1"/>
          </p:cNvPicPr>
          <p:nvPr>
            <p:ph type="pic" idx="2"/>
          </p:nvPr>
        </p:nvPicPr>
        <p:blipFill>
          <a:blip r:embed="rId3"/>
          <a:srcRect l="33" r="33"/>
          <a:stretch/>
        </p:blipFill>
        <p:spPr>
          <a:xfrm>
            <a:off x="6899274" y="-67087"/>
            <a:ext cx="5292726" cy="6925087"/>
          </a:xfrm>
        </p:spPr>
      </p:pic>
      <p:sp>
        <p:nvSpPr>
          <p:cNvPr id="4" name="Text Placeholder 3">
            <a:extLst>
              <a:ext uri="{FF2B5EF4-FFF2-40B4-BE49-F238E27FC236}">
                <a16:creationId xmlns:a16="http://schemas.microsoft.com/office/drawing/2014/main" id="{A4ACDBE2-7A15-71E1-044F-9C11847012B1}"/>
              </a:ext>
            </a:extLst>
          </p:cNvPr>
          <p:cNvSpPr>
            <a:spLocks noGrp="1"/>
          </p:cNvSpPr>
          <p:nvPr>
            <p:ph type="body" idx="3"/>
          </p:nvPr>
        </p:nvSpPr>
        <p:spPr/>
        <p:txBody>
          <a:bodyPr/>
          <a:lstStyle/>
          <a:p>
            <a:endParaRPr lang="en-NZ"/>
          </a:p>
        </p:txBody>
      </p:sp>
      <p:sp>
        <p:nvSpPr>
          <p:cNvPr id="6" name="Text Placeholder 5">
            <a:extLst>
              <a:ext uri="{FF2B5EF4-FFF2-40B4-BE49-F238E27FC236}">
                <a16:creationId xmlns:a16="http://schemas.microsoft.com/office/drawing/2014/main" id="{86510F3F-34D1-4796-64F3-E992AF4A753C}"/>
              </a:ext>
            </a:extLst>
          </p:cNvPr>
          <p:cNvSpPr>
            <a:spLocks noGrp="1"/>
          </p:cNvSpPr>
          <p:nvPr>
            <p:ph type="body" idx="5"/>
          </p:nvPr>
        </p:nvSpPr>
        <p:spPr>
          <a:xfrm>
            <a:off x="1061833" y="2589673"/>
            <a:ext cx="5506704" cy="3936137"/>
          </a:xfrm>
        </p:spPr>
        <p:txBody>
          <a:bodyPr>
            <a:normAutofit fontScale="25000" lnSpcReduction="20000"/>
          </a:bodyPr>
          <a:lstStyle/>
          <a:p>
            <a:pPr marL="257415" indent="-257415" fontAlgn="base">
              <a:buFont typeface="Arial" panose="020B0604020202020204" pitchFamily="34" charset="0"/>
              <a:buChar char="•"/>
            </a:pPr>
            <a:endParaRPr lang="en-US" sz="7200">
              <a:solidFill>
                <a:srgbClr val="515151"/>
              </a:solidFill>
              <a:latin typeface="Georgia" panose="02040502050405020303" pitchFamily="18" charset="0"/>
            </a:endParaRPr>
          </a:p>
          <a:p>
            <a:pPr marL="257415" indent="-257415" fontAlgn="base">
              <a:buFont typeface="Arial" panose="020B0604020202020204" pitchFamily="34" charset="0"/>
              <a:buChar char="•"/>
            </a:pPr>
            <a:r>
              <a:rPr lang="en-US" sz="7200">
                <a:solidFill>
                  <a:srgbClr val="515151"/>
                </a:solidFill>
                <a:latin typeface="Georgia" panose="02040502050405020303" pitchFamily="18" charset="0"/>
              </a:rPr>
              <a:t>Who, When, What, Why and How?</a:t>
            </a:r>
          </a:p>
          <a:p>
            <a:pPr marL="257415" indent="-257415" fontAlgn="base">
              <a:buFont typeface="Arial" panose="020B0604020202020204" pitchFamily="34" charset="0"/>
              <a:buChar char="•"/>
            </a:pPr>
            <a:endParaRPr lang="en-US" sz="7200">
              <a:solidFill>
                <a:srgbClr val="515151"/>
              </a:solidFill>
              <a:latin typeface="Georgia" panose="02040502050405020303" pitchFamily="18" charset="0"/>
            </a:endParaRPr>
          </a:p>
          <a:p>
            <a:pPr marL="257415" indent="-257415" fontAlgn="base">
              <a:buFont typeface="Arial" panose="020B0604020202020204" pitchFamily="34" charset="0"/>
              <a:buChar char="•"/>
            </a:pPr>
            <a:r>
              <a:rPr lang="en-US" sz="7200">
                <a:solidFill>
                  <a:srgbClr val="515151"/>
                </a:solidFill>
                <a:latin typeface="Georgia" panose="02040502050405020303" pitchFamily="18" charset="0"/>
              </a:rPr>
              <a:t>Answer the question! Use our helper text </a:t>
            </a:r>
            <a:br>
              <a:rPr lang="en-US" sz="7200">
                <a:solidFill>
                  <a:srgbClr val="515151"/>
                </a:solidFill>
                <a:latin typeface="Georgia" panose="02040502050405020303" pitchFamily="18" charset="0"/>
              </a:rPr>
            </a:br>
            <a:r>
              <a:rPr lang="en-US" sz="7200">
                <a:solidFill>
                  <a:srgbClr val="515151"/>
                </a:solidFill>
                <a:latin typeface="Georgia" panose="02040502050405020303" pitchFamily="18" charset="0"/>
              </a:rPr>
              <a:t>to guide your answers</a:t>
            </a:r>
          </a:p>
          <a:p>
            <a:pPr marL="257415" indent="-257415" fontAlgn="base">
              <a:buFont typeface="Arial" panose="020B0604020202020204" pitchFamily="34" charset="0"/>
              <a:buChar char="•"/>
            </a:pPr>
            <a:endParaRPr lang="en-US" sz="7200">
              <a:solidFill>
                <a:srgbClr val="515151"/>
              </a:solidFill>
              <a:latin typeface="Georgia" panose="02040502050405020303" pitchFamily="18" charset="0"/>
            </a:endParaRPr>
          </a:p>
          <a:p>
            <a:pPr marL="257415" indent="-257415" fontAlgn="base">
              <a:buFont typeface="Arial" panose="020B0604020202020204" pitchFamily="34" charset="0"/>
              <a:buChar char="•"/>
            </a:pPr>
            <a:r>
              <a:rPr lang="en-US" sz="7200">
                <a:solidFill>
                  <a:srgbClr val="515151"/>
                </a:solidFill>
                <a:latin typeface="Georgia" panose="02040502050405020303" pitchFamily="18" charset="0"/>
              </a:rPr>
              <a:t>Supporting information and documents </a:t>
            </a:r>
            <a:br>
              <a:rPr lang="en-US" sz="7200">
                <a:solidFill>
                  <a:srgbClr val="515151"/>
                </a:solidFill>
                <a:latin typeface="Georgia" panose="02040502050405020303" pitchFamily="18" charset="0"/>
              </a:rPr>
            </a:br>
            <a:r>
              <a:rPr lang="en-US" sz="7200">
                <a:solidFill>
                  <a:srgbClr val="515151"/>
                </a:solidFill>
                <a:latin typeface="Georgia" panose="02040502050405020303" pitchFamily="18" charset="0"/>
              </a:rPr>
              <a:t>are easily understood and coherent to the application.</a:t>
            </a:r>
          </a:p>
          <a:p>
            <a:pPr marL="257415" indent="-257415" fontAlgn="base">
              <a:buFont typeface="Arial" panose="020B0604020202020204" pitchFamily="34" charset="0"/>
              <a:buChar char="•"/>
            </a:pPr>
            <a:endParaRPr lang="en-US" sz="7200">
              <a:solidFill>
                <a:srgbClr val="515151"/>
              </a:solidFill>
              <a:latin typeface="Georgia" panose="02040502050405020303" pitchFamily="18" charset="0"/>
            </a:endParaRPr>
          </a:p>
          <a:p>
            <a:pPr marL="257415" indent="-257415" fontAlgn="base">
              <a:buFont typeface="Arial" panose="020B0604020202020204" pitchFamily="34" charset="0"/>
              <a:buChar char="•"/>
            </a:pPr>
            <a:r>
              <a:rPr lang="en-US" sz="7200">
                <a:solidFill>
                  <a:srgbClr val="515151"/>
                </a:solidFill>
                <a:latin typeface="Georgia" panose="02040502050405020303" pitchFamily="18" charset="0"/>
              </a:rPr>
              <a:t>Do check our exclusion and limitation policy.</a:t>
            </a:r>
            <a:br>
              <a:rPr lang="en-US" sz="7200">
                <a:solidFill>
                  <a:srgbClr val="515151"/>
                </a:solidFill>
                <a:latin typeface="Georgia" panose="02040502050405020303" pitchFamily="18" charset="0"/>
              </a:rPr>
            </a:br>
            <a:endParaRPr lang="en-US" sz="7200">
              <a:solidFill>
                <a:srgbClr val="515151"/>
              </a:solidFill>
              <a:latin typeface="Georgia" panose="02040502050405020303" pitchFamily="18" charset="0"/>
            </a:endParaRPr>
          </a:p>
          <a:p>
            <a:pPr marL="257415" indent="-257415" fontAlgn="base">
              <a:buFont typeface="Arial" panose="020B0604020202020204" pitchFamily="34" charset="0"/>
              <a:buChar char="•"/>
            </a:pPr>
            <a:r>
              <a:rPr lang="en-US" sz="7200" err="1">
                <a:solidFill>
                  <a:srgbClr val="515151"/>
                </a:solidFill>
                <a:latin typeface="Georgia" panose="02040502050405020303" pitchFamily="18" charset="0"/>
              </a:rPr>
              <a:t>Organisations</a:t>
            </a:r>
            <a:r>
              <a:rPr lang="en-US" sz="7200">
                <a:solidFill>
                  <a:srgbClr val="515151"/>
                </a:solidFill>
                <a:latin typeface="Georgia" panose="02040502050405020303" pitchFamily="18" charset="0"/>
              </a:rPr>
              <a:t> are eligible to receive a grant once every 12 months.</a:t>
            </a:r>
            <a:br>
              <a:rPr lang="en-US" sz="7200">
                <a:solidFill>
                  <a:srgbClr val="515151"/>
                </a:solidFill>
                <a:latin typeface="Georgia" panose="02040502050405020303" pitchFamily="18" charset="0"/>
              </a:rPr>
            </a:br>
            <a:endParaRPr lang="en-US" sz="7200">
              <a:solidFill>
                <a:srgbClr val="515151"/>
              </a:solidFill>
              <a:latin typeface="Georgia" panose="02040502050405020303" pitchFamily="18" charset="0"/>
            </a:endParaRPr>
          </a:p>
          <a:p>
            <a:pPr marL="257415" indent="-257415" fontAlgn="base">
              <a:buFont typeface="Arial" panose="020B0604020202020204" pitchFamily="34" charset="0"/>
              <a:buChar char="•"/>
            </a:pPr>
            <a:r>
              <a:rPr lang="en-US" sz="7200">
                <a:solidFill>
                  <a:srgbClr val="515151"/>
                </a:solidFill>
                <a:latin typeface="Georgia" panose="02040502050405020303" pitchFamily="18" charset="0"/>
              </a:rPr>
              <a:t>Lastly, our team is here to work with you and support you!</a:t>
            </a:r>
          </a:p>
          <a:p>
            <a:pPr marL="139700" indent="0">
              <a:buNone/>
            </a:pPr>
            <a:endParaRPr lang="en-NZ"/>
          </a:p>
        </p:txBody>
      </p:sp>
    </p:spTree>
    <p:extLst>
      <p:ext uri="{BB962C8B-B14F-4D97-AF65-F5344CB8AC3E}">
        <p14:creationId xmlns:p14="http://schemas.microsoft.com/office/powerpoint/2010/main" val="2933446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8938-7258-482E-A651-EDBE5C4C1BC1}"/>
              </a:ext>
            </a:extLst>
          </p:cNvPr>
          <p:cNvSpPr>
            <a:spLocks noGrp="1"/>
          </p:cNvSpPr>
          <p:nvPr>
            <p:ph type="ctrTitle"/>
          </p:nvPr>
        </p:nvSpPr>
        <p:spPr>
          <a:xfrm>
            <a:off x="750690" y="1749515"/>
            <a:ext cx="6931420" cy="2754139"/>
          </a:xfrm>
        </p:spPr>
        <p:txBody>
          <a:bodyPr/>
          <a:lstStyle/>
          <a:p>
            <a:r>
              <a:rPr lang="mi-NZ"/>
              <a:t>Nga Mihi</a:t>
            </a:r>
            <a:endParaRPr lang="en-NZ"/>
          </a:p>
        </p:txBody>
      </p:sp>
      <p:sp>
        <p:nvSpPr>
          <p:cNvPr id="3" name="Text Placeholder 2">
            <a:extLst>
              <a:ext uri="{FF2B5EF4-FFF2-40B4-BE49-F238E27FC236}">
                <a16:creationId xmlns:a16="http://schemas.microsoft.com/office/drawing/2014/main" id="{FDF00729-3503-6569-1A33-04D7D3A3CE59}"/>
              </a:ext>
            </a:extLst>
          </p:cNvPr>
          <p:cNvSpPr>
            <a:spLocks noGrp="1"/>
          </p:cNvSpPr>
          <p:nvPr>
            <p:ph type="body" idx="1"/>
          </p:nvPr>
        </p:nvSpPr>
        <p:spPr>
          <a:xfrm>
            <a:off x="595417" y="4503654"/>
            <a:ext cx="6931368" cy="1174782"/>
          </a:xfrm>
        </p:spPr>
        <p:txBody>
          <a:bodyPr/>
          <a:lstStyle/>
          <a:p>
            <a:r>
              <a:rPr lang="mi-NZ"/>
              <a:t>Kia ora</a:t>
            </a:r>
            <a:endParaRPr lang="en-NZ"/>
          </a:p>
        </p:txBody>
      </p:sp>
      <p:sp>
        <p:nvSpPr>
          <p:cNvPr id="4" name="Text Placeholder 3">
            <a:extLst>
              <a:ext uri="{FF2B5EF4-FFF2-40B4-BE49-F238E27FC236}">
                <a16:creationId xmlns:a16="http://schemas.microsoft.com/office/drawing/2014/main" id="{B5571D16-A71C-924C-9D94-E7C358AEBA4A}"/>
              </a:ext>
            </a:extLst>
          </p:cNvPr>
          <p:cNvSpPr>
            <a:spLocks noGrp="1"/>
          </p:cNvSpPr>
          <p:nvPr>
            <p:ph type="body" idx="2"/>
          </p:nvPr>
        </p:nvSpPr>
        <p:spPr>
          <a:xfrm>
            <a:off x="240442" y="1592906"/>
            <a:ext cx="5641743" cy="2091990"/>
          </a:xfrm>
        </p:spPr>
        <p:txBody>
          <a:bodyPr>
            <a:noAutofit/>
          </a:bodyPr>
          <a:lstStyle/>
          <a:p>
            <a:pPr>
              <a:lnSpc>
                <a:spcPct val="150000"/>
              </a:lnSpc>
            </a:pPr>
            <a:r>
              <a:rPr lang="mi-NZ" sz="2000" b="1" i="0"/>
              <a:t>W: foundationnorth.org.nz</a:t>
            </a:r>
          </a:p>
          <a:p>
            <a:pPr>
              <a:lnSpc>
                <a:spcPct val="150000"/>
              </a:lnSpc>
            </a:pPr>
            <a:r>
              <a:rPr lang="mi-NZ" sz="2000" b="1" i="0"/>
              <a:t>E: </a:t>
            </a:r>
            <a:r>
              <a:rPr lang="mi-NZ" sz="2000" b="1" i="0">
                <a:hlinkClick r:id="rId3"/>
              </a:rPr>
              <a:t>info@foundationnorth.org.nz</a:t>
            </a:r>
            <a:endParaRPr lang="mi-NZ" sz="2000" b="1" i="0"/>
          </a:p>
          <a:p>
            <a:pPr>
              <a:lnSpc>
                <a:spcPct val="150000"/>
              </a:lnSpc>
            </a:pPr>
            <a:r>
              <a:rPr lang="mi-NZ" sz="2000" b="1" i="0"/>
              <a:t>P: 0800 272 878</a:t>
            </a:r>
            <a:br>
              <a:rPr lang="mi-NZ" sz="1400"/>
            </a:br>
            <a:endParaRPr lang="en-NZ" sz="1400"/>
          </a:p>
        </p:txBody>
      </p:sp>
      <p:sp>
        <p:nvSpPr>
          <p:cNvPr id="5" name="Picture Placeholder 4">
            <a:extLst>
              <a:ext uri="{FF2B5EF4-FFF2-40B4-BE49-F238E27FC236}">
                <a16:creationId xmlns:a16="http://schemas.microsoft.com/office/drawing/2014/main" id="{AD521F96-2C47-4519-BFBE-78D83977061E}"/>
              </a:ext>
            </a:extLst>
          </p:cNvPr>
          <p:cNvSpPr>
            <a:spLocks noGrp="1"/>
          </p:cNvSpPr>
          <p:nvPr>
            <p:ph type="pic" idx="3"/>
          </p:nvPr>
        </p:nvSpPr>
        <p:spPr/>
        <p:txBody>
          <a:bodyPr/>
          <a:lstStyle/>
          <a:p>
            <a:endParaRPr lang="en-NZ"/>
          </a:p>
        </p:txBody>
      </p:sp>
      <p:sp>
        <p:nvSpPr>
          <p:cNvPr id="6" name="Picture Placeholder 5">
            <a:extLst>
              <a:ext uri="{FF2B5EF4-FFF2-40B4-BE49-F238E27FC236}">
                <a16:creationId xmlns:a16="http://schemas.microsoft.com/office/drawing/2014/main" id="{A82B8EB5-AE67-F55F-F92F-AB860CF2FF6A}"/>
              </a:ext>
            </a:extLst>
          </p:cNvPr>
          <p:cNvSpPr>
            <a:spLocks noGrp="1"/>
          </p:cNvSpPr>
          <p:nvPr>
            <p:ph type="pic" idx="4"/>
          </p:nvPr>
        </p:nvSpPr>
        <p:spPr/>
        <p:txBody>
          <a:bodyPr/>
          <a:lstStyle/>
          <a:p>
            <a:endParaRPr lang="en-NZ"/>
          </a:p>
        </p:txBody>
      </p:sp>
    </p:spTree>
    <p:extLst>
      <p:ext uri="{BB962C8B-B14F-4D97-AF65-F5344CB8AC3E}">
        <p14:creationId xmlns:p14="http://schemas.microsoft.com/office/powerpoint/2010/main" val="113207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389B8D-3DB2-9887-D13E-CD0716812BF3}"/>
              </a:ext>
            </a:extLst>
          </p:cNvPr>
          <p:cNvSpPr>
            <a:spLocks noGrp="1"/>
          </p:cNvSpPr>
          <p:nvPr>
            <p:ph type="body" idx="1"/>
          </p:nvPr>
        </p:nvSpPr>
        <p:spPr>
          <a:xfrm>
            <a:off x="879055" y="3295257"/>
            <a:ext cx="5216945" cy="2738044"/>
          </a:xfrm>
        </p:spPr>
        <p:txBody>
          <a:bodyPr>
            <a:normAutofit fontScale="92500" lnSpcReduction="20000"/>
          </a:bodyPr>
          <a:lstStyle/>
          <a:p>
            <a:pPr marL="342900" indent="-342900">
              <a:buFont typeface="Calibri"/>
              <a:buChar char="-"/>
            </a:pPr>
            <a:r>
              <a:rPr lang="en-US" altLang="en-US" sz="1900">
                <a:solidFill>
                  <a:srgbClr val="525757"/>
                </a:solidFill>
                <a:ea typeface="Georgia" charset="0"/>
                <a:cs typeface="Georgia" charset="0"/>
              </a:rPr>
              <a:t>We are your community trust, created in 1988 from the sale of community shares in Auckland Savings Bank</a:t>
            </a:r>
            <a:br>
              <a:rPr lang="en-US" altLang="en-US" sz="1900">
                <a:latin typeface="Georgia" charset="0"/>
                <a:ea typeface="Georgia" charset="0"/>
                <a:cs typeface="Georgia" charset="0"/>
              </a:rPr>
            </a:br>
            <a:endParaRPr lang="en-US" altLang="en-US" sz="1900">
              <a:solidFill>
                <a:srgbClr val="525757"/>
              </a:solidFill>
              <a:latin typeface="Georgia" charset="0"/>
              <a:ea typeface="Georgia" charset="0"/>
              <a:cs typeface="Georgia" charset="0"/>
            </a:endParaRPr>
          </a:p>
          <a:p>
            <a:pPr marL="285750" indent="-285750">
              <a:buFont typeface="Calibri"/>
              <a:buChar char="-"/>
            </a:pPr>
            <a:r>
              <a:rPr lang="en-NZ" altLang="en-US" sz="1900">
                <a:solidFill>
                  <a:srgbClr val="525757"/>
                </a:solidFill>
              </a:rPr>
              <a:t>An endowment/</a:t>
            </a:r>
            <a:r>
              <a:rPr lang="en-NZ" altLang="en-US" sz="1900" err="1">
                <a:solidFill>
                  <a:srgbClr val="525757"/>
                </a:solidFill>
              </a:rPr>
              <a:t>pūtea</a:t>
            </a:r>
            <a:r>
              <a:rPr lang="en-NZ" altLang="en-US" sz="1900">
                <a:solidFill>
                  <a:srgbClr val="525757"/>
                </a:solidFill>
              </a:rPr>
              <a:t>, invested for the people of Auckland and Northland for generations to come</a:t>
            </a:r>
            <a:br>
              <a:rPr lang="en-NZ" altLang="en-US" sz="1900">
                <a:latin typeface="Georgia" charset="0"/>
              </a:rPr>
            </a:br>
            <a:endParaRPr lang="en-NZ" altLang="en-US" sz="1900">
              <a:solidFill>
                <a:srgbClr val="525757"/>
              </a:solidFill>
              <a:latin typeface="Georgia" charset="0"/>
            </a:endParaRPr>
          </a:p>
          <a:p>
            <a:pPr marL="285750" indent="-285750">
              <a:buFont typeface="Calibri"/>
              <a:buChar char="-"/>
            </a:pPr>
            <a:r>
              <a:rPr lang="en-NZ" altLang="en-US" sz="1900">
                <a:solidFill>
                  <a:srgbClr val="525757"/>
                </a:solidFill>
              </a:rPr>
              <a:t>Returns on those investments mean we can make grants of around $50 million a year to community organisations large and small</a:t>
            </a:r>
          </a:p>
        </p:txBody>
      </p:sp>
      <p:sp>
        <p:nvSpPr>
          <p:cNvPr id="3" name="Text Placeholder 2">
            <a:extLst>
              <a:ext uri="{FF2B5EF4-FFF2-40B4-BE49-F238E27FC236}">
                <a16:creationId xmlns:a16="http://schemas.microsoft.com/office/drawing/2014/main" id="{69AE7DDA-4FEA-A626-92A9-9E00DB910FAC}"/>
              </a:ext>
            </a:extLst>
          </p:cNvPr>
          <p:cNvSpPr>
            <a:spLocks noGrp="1"/>
          </p:cNvSpPr>
          <p:nvPr>
            <p:ph type="body" idx="2"/>
          </p:nvPr>
        </p:nvSpPr>
        <p:spPr/>
        <p:txBody>
          <a:bodyPr>
            <a:normAutofit lnSpcReduction="10000"/>
          </a:bodyPr>
          <a:lstStyle/>
          <a:p>
            <a:r>
              <a:rPr lang="mi-NZ"/>
              <a:t>Who is Foundation North?</a:t>
            </a:r>
            <a:endParaRPr lang="en-NZ"/>
          </a:p>
        </p:txBody>
      </p:sp>
      <p:pic>
        <p:nvPicPr>
          <p:cNvPr id="14" name="Picture Placeholder 13">
            <a:extLst>
              <a:ext uri="{FF2B5EF4-FFF2-40B4-BE49-F238E27FC236}">
                <a16:creationId xmlns:a16="http://schemas.microsoft.com/office/drawing/2014/main" id="{88E393DB-6FD4-5BA8-D488-8D241F89B8DD}"/>
              </a:ext>
            </a:extLst>
          </p:cNvPr>
          <p:cNvPicPr>
            <a:picLocks noGrp="1" noChangeAspect="1"/>
          </p:cNvPicPr>
          <p:nvPr>
            <p:ph type="pic" idx="3"/>
          </p:nvPr>
        </p:nvPicPr>
        <p:blipFill>
          <a:blip r:embed="rId3"/>
          <a:srcRect t="44" b="44"/>
          <a:stretch/>
        </p:blipFill>
        <p:spPr>
          <a:xfrm>
            <a:off x="7458155" y="2274438"/>
            <a:ext cx="2143125" cy="2957512"/>
          </a:xfrm>
        </p:spPr>
      </p:pic>
      <p:pic>
        <p:nvPicPr>
          <p:cNvPr id="22" name="Picture Placeholder 21">
            <a:extLst>
              <a:ext uri="{FF2B5EF4-FFF2-40B4-BE49-F238E27FC236}">
                <a16:creationId xmlns:a16="http://schemas.microsoft.com/office/drawing/2014/main" id="{E9B043FF-6AF3-1DB7-1A51-2C5B99ED0E50}"/>
              </a:ext>
            </a:extLst>
          </p:cNvPr>
          <p:cNvPicPr>
            <a:picLocks noGrp="1" noChangeAspect="1"/>
          </p:cNvPicPr>
          <p:nvPr>
            <p:ph type="pic" idx="4"/>
          </p:nvPr>
        </p:nvPicPr>
        <p:blipFill>
          <a:blip r:embed="rId4"/>
          <a:srcRect l="7" r="7"/>
          <a:stretch/>
        </p:blipFill>
        <p:spPr>
          <a:xfrm>
            <a:off x="7458155" y="5379244"/>
            <a:ext cx="2143125" cy="2957512"/>
          </a:xfrm>
        </p:spPr>
      </p:pic>
      <p:pic>
        <p:nvPicPr>
          <p:cNvPr id="20" name="Picture Placeholder 19">
            <a:extLst>
              <a:ext uri="{FF2B5EF4-FFF2-40B4-BE49-F238E27FC236}">
                <a16:creationId xmlns:a16="http://schemas.microsoft.com/office/drawing/2014/main" id="{2DE9C6A3-ECF4-F606-8130-89F12507DA16}"/>
              </a:ext>
            </a:extLst>
          </p:cNvPr>
          <p:cNvPicPr>
            <a:picLocks noGrp="1" noChangeAspect="1"/>
          </p:cNvPicPr>
          <p:nvPr>
            <p:ph type="pic" idx="5"/>
          </p:nvPr>
        </p:nvPicPr>
        <p:blipFill>
          <a:blip r:embed="rId5"/>
          <a:srcRect l="7" r="7"/>
          <a:stretch/>
        </p:blipFill>
        <p:spPr>
          <a:xfrm>
            <a:off x="7458155" y="-830368"/>
            <a:ext cx="2143125" cy="2957512"/>
          </a:xfrm>
        </p:spPr>
      </p:pic>
      <p:pic>
        <p:nvPicPr>
          <p:cNvPr id="16" name="Picture Placeholder 15">
            <a:extLst>
              <a:ext uri="{FF2B5EF4-FFF2-40B4-BE49-F238E27FC236}">
                <a16:creationId xmlns:a16="http://schemas.microsoft.com/office/drawing/2014/main" id="{A06CA388-1D63-D09B-005E-F8DA31DBBB8D}"/>
              </a:ext>
            </a:extLst>
          </p:cNvPr>
          <p:cNvPicPr>
            <a:picLocks noGrp="1" noChangeAspect="1"/>
          </p:cNvPicPr>
          <p:nvPr>
            <p:ph type="pic" idx="6"/>
          </p:nvPr>
        </p:nvPicPr>
        <p:blipFill>
          <a:blip r:embed="rId6"/>
          <a:srcRect l="7" r="7"/>
          <a:stretch/>
        </p:blipFill>
        <p:spPr>
          <a:xfrm>
            <a:off x="9754180" y="337745"/>
            <a:ext cx="2143125" cy="2957512"/>
          </a:xfrm>
        </p:spPr>
      </p:pic>
      <p:pic>
        <p:nvPicPr>
          <p:cNvPr id="18" name="Picture Placeholder 17">
            <a:extLst>
              <a:ext uri="{FF2B5EF4-FFF2-40B4-BE49-F238E27FC236}">
                <a16:creationId xmlns:a16="http://schemas.microsoft.com/office/drawing/2014/main" id="{8C02472D-964E-B588-5FC3-A4AD36262784}"/>
              </a:ext>
            </a:extLst>
          </p:cNvPr>
          <p:cNvPicPr>
            <a:picLocks noGrp="1" noChangeAspect="1"/>
          </p:cNvPicPr>
          <p:nvPr>
            <p:ph type="pic" idx="7"/>
          </p:nvPr>
        </p:nvPicPr>
        <p:blipFill>
          <a:blip r:embed="rId7"/>
          <a:srcRect l="81" r="81"/>
          <a:stretch/>
        </p:blipFill>
        <p:spPr/>
      </p:pic>
      <p:sp>
        <p:nvSpPr>
          <p:cNvPr id="9" name="Text Placeholder 8">
            <a:extLst>
              <a:ext uri="{FF2B5EF4-FFF2-40B4-BE49-F238E27FC236}">
                <a16:creationId xmlns:a16="http://schemas.microsoft.com/office/drawing/2014/main" id="{E2212E5A-C066-E53F-5026-50F2266F9639}"/>
              </a:ext>
            </a:extLst>
          </p:cNvPr>
          <p:cNvSpPr>
            <a:spLocks noGrp="1"/>
          </p:cNvSpPr>
          <p:nvPr>
            <p:ph type="body" idx="8"/>
          </p:nvPr>
        </p:nvSpPr>
        <p:spPr/>
        <p:txBody>
          <a:bodyPr/>
          <a:lstStyle/>
          <a:p>
            <a:endParaRPr lang="en-NZ"/>
          </a:p>
        </p:txBody>
      </p:sp>
    </p:spTree>
    <p:extLst>
      <p:ext uri="{BB962C8B-B14F-4D97-AF65-F5344CB8AC3E}">
        <p14:creationId xmlns:p14="http://schemas.microsoft.com/office/powerpoint/2010/main" val="3776601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E8AB56-E86B-33C1-CC32-218AF87FFABE}"/>
              </a:ext>
            </a:extLst>
          </p:cNvPr>
          <p:cNvSpPr>
            <a:spLocks noGrp="1"/>
          </p:cNvSpPr>
          <p:nvPr>
            <p:ph type="body" idx="1"/>
          </p:nvPr>
        </p:nvSpPr>
        <p:spPr/>
        <p:txBody>
          <a:bodyPr/>
          <a:lstStyle/>
          <a:p>
            <a:endParaRPr lang="en-NZ"/>
          </a:p>
        </p:txBody>
      </p:sp>
      <p:sp>
        <p:nvSpPr>
          <p:cNvPr id="4" name="TextBox 3">
            <a:extLst>
              <a:ext uri="{FF2B5EF4-FFF2-40B4-BE49-F238E27FC236}">
                <a16:creationId xmlns:a16="http://schemas.microsoft.com/office/drawing/2014/main" id="{7FD18960-238D-DDC1-EF40-07E8690EB966}"/>
              </a:ext>
            </a:extLst>
          </p:cNvPr>
          <p:cNvSpPr txBox="1"/>
          <p:nvPr/>
        </p:nvSpPr>
        <p:spPr>
          <a:xfrm>
            <a:off x="800100" y="1422945"/>
            <a:ext cx="8949955" cy="3662541"/>
          </a:xfrm>
          <a:prstGeom prst="rect">
            <a:avLst/>
          </a:prstGeom>
          <a:noFill/>
        </p:spPr>
        <p:txBody>
          <a:bodyPr wrap="square" rtlCol="0">
            <a:spAutoFit/>
          </a:bodyPr>
          <a:lstStyle/>
          <a:p>
            <a:pPr algn="l"/>
            <a:endParaRPr lang="en-NZ" sz="2400" b="0" i="0" u="none" strike="noStrike" baseline="0">
              <a:solidFill>
                <a:srgbClr val="000000"/>
              </a:solidFill>
              <a:latin typeface="Georgia" panose="02040502050405020303" pitchFamily="18" charset="0"/>
            </a:endParaRPr>
          </a:p>
          <a:p>
            <a:r>
              <a:rPr lang="en-NZ" sz="3200" b="1" i="0" u="none" strike="noStrike" baseline="0">
                <a:solidFill>
                  <a:schemeClr val="bg1"/>
                </a:solidFill>
                <a:latin typeface="Georgia" panose="02040502050405020303" pitchFamily="18" charset="0"/>
              </a:rPr>
              <a:t>Our Vision | </a:t>
            </a:r>
            <a:r>
              <a:rPr lang="en-NZ" sz="3200" b="1" i="0" u="none" strike="noStrike" baseline="0" err="1">
                <a:solidFill>
                  <a:schemeClr val="bg1"/>
                </a:solidFill>
                <a:latin typeface="Georgia" panose="02040502050405020303" pitchFamily="18" charset="0"/>
              </a:rPr>
              <a:t>Moemoeā</a:t>
            </a:r>
            <a:br>
              <a:rPr lang="en-NZ" sz="3200" b="1" i="0" u="none" strike="noStrike" baseline="0">
                <a:solidFill>
                  <a:schemeClr val="bg1"/>
                </a:solidFill>
                <a:latin typeface="Georgia" panose="02040502050405020303" pitchFamily="18" charset="0"/>
              </a:rPr>
            </a:br>
            <a:r>
              <a:rPr lang="en-NZ" sz="3200" b="0" i="0" u="none" strike="noStrike" baseline="0" err="1">
                <a:solidFill>
                  <a:schemeClr val="bg1"/>
                </a:solidFill>
                <a:latin typeface="Georgia" panose="02040502050405020303" pitchFamily="18" charset="0"/>
              </a:rPr>
              <a:t>Whatītike</a:t>
            </a:r>
            <a:r>
              <a:rPr lang="en-NZ" sz="3200" b="0" i="0" u="none" strike="noStrike" baseline="0">
                <a:solidFill>
                  <a:schemeClr val="bg1"/>
                </a:solidFill>
                <a:latin typeface="Georgia" panose="02040502050405020303" pitchFamily="18" charset="0"/>
              </a:rPr>
              <a:t> </a:t>
            </a:r>
            <a:r>
              <a:rPr lang="en-NZ" sz="3200" b="0" i="0" u="none" strike="noStrike" baseline="0" err="1">
                <a:solidFill>
                  <a:schemeClr val="bg1"/>
                </a:solidFill>
                <a:latin typeface="Georgia" panose="02040502050405020303" pitchFamily="18" charset="0"/>
              </a:rPr>
              <a:t>oranga</a:t>
            </a:r>
            <a:r>
              <a:rPr lang="en-NZ" sz="3200" b="0" i="0" u="none" strike="noStrike" baseline="0">
                <a:solidFill>
                  <a:schemeClr val="bg1"/>
                </a:solidFill>
                <a:latin typeface="Georgia" panose="02040502050405020303" pitchFamily="18" charset="0"/>
              </a:rPr>
              <a:t> | Enhanced lives </a:t>
            </a:r>
          </a:p>
          <a:p>
            <a:endParaRPr lang="en-NZ" sz="3200">
              <a:solidFill>
                <a:schemeClr val="bg1"/>
              </a:solidFill>
              <a:latin typeface="Georgia" panose="02040502050405020303" pitchFamily="18" charset="0"/>
            </a:endParaRPr>
          </a:p>
          <a:p>
            <a:pPr algn="l"/>
            <a:endParaRPr lang="en-NZ" sz="2400" b="0" i="0" u="none" strike="noStrike" baseline="0">
              <a:solidFill>
                <a:srgbClr val="000000"/>
              </a:solidFill>
              <a:latin typeface="Georgia" panose="02040502050405020303" pitchFamily="18" charset="0"/>
            </a:endParaRPr>
          </a:p>
          <a:p>
            <a:r>
              <a:rPr lang="en-NZ" sz="3200" b="1">
                <a:solidFill>
                  <a:schemeClr val="bg1"/>
                </a:solidFill>
                <a:latin typeface="Georgia" panose="02040502050405020303" pitchFamily="18" charset="0"/>
              </a:rPr>
              <a:t>Our Purpose | </a:t>
            </a:r>
            <a:r>
              <a:rPr lang="en-NZ" sz="3200" b="1" err="1">
                <a:solidFill>
                  <a:schemeClr val="bg1"/>
                </a:solidFill>
                <a:latin typeface="Georgia" panose="02040502050405020303" pitchFamily="18" charset="0"/>
              </a:rPr>
              <a:t>Tā</a:t>
            </a:r>
            <a:r>
              <a:rPr lang="en-NZ" sz="3200" b="1">
                <a:solidFill>
                  <a:schemeClr val="bg1"/>
                </a:solidFill>
                <a:latin typeface="Georgia" panose="02040502050405020303" pitchFamily="18" charset="0"/>
              </a:rPr>
              <a:t> </a:t>
            </a:r>
            <a:r>
              <a:rPr lang="en-NZ" sz="3200" b="1" err="1">
                <a:solidFill>
                  <a:schemeClr val="bg1"/>
                </a:solidFill>
                <a:latin typeface="Georgia" panose="02040502050405020303" pitchFamily="18" charset="0"/>
              </a:rPr>
              <a:t>tātou</a:t>
            </a:r>
            <a:r>
              <a:rPr lang="en-NZ" sz="3200" b="1">
                <a:solidFill>
                  <a:schemeClr val="bg1"/>
                </a:solidFill>
                <a:latin typeface="Georgia" panose="02040502050405020303" pitchFamily="18" charset="0"/>
              </a:rPr>
              <a:t> </a:t>
            </a:r>
            <a:r>
              <a:rPr lang="en-NZ" sz="3200" b="1" err="1">
                <a:solidFill>
                  <a:schemeClr val="bg1"/>
                </a:solidFill>
                <a:latin typeface="Georgia" panose="02040502050405020303" pitchFamily="18" charset="0"/>
              </a:rPr>
              <a:t>whāinga</a:t>
            </a:r>
            <a:r>
              <a:rPr lang="en-NZ" sz="3200" b="1">
                <a:solidFill>
                  <a:schemeClr val="bg1"/>
                </a:solidFill>
                <a:latin typeface="Georgia" panose="02040502050405020303" pitchFamily="18" charset="0"/>
              </a:rPr>
              <a:t> </a:t>
            </a:r>
            <a:br>
              <a:rPr lang="en-NZ" sz="3200" b="1">
                <a:solidFill>
                  <a:schemeClr val="bg1"/>
                </a:solidFill>
                <a:latin typeface="Georgia" panose="02040502050405020303" pitchFamily="18" charset="0"/>
              </a:rPr>
            </a:br>
            <a:r>
              <a:rPr lang="en-NZ" sz="3200">
                <a:solidFill>
                  <a:schemeClr val="bg1"/>
                </a:solidFill>
                <a:latin typeface="Georgia" panose="02040502050405020303" pitchFamily="18" charset="0"/>
              </a:rPr>
              <a:t>Pūtea </a:t>
            </a:r>
            <a:r>
              <a:rPr lang="en-NZ" sz="3200" err="1">
                <a:solidFill>
                  <a:schemeClr val="bg1"/>
                </a:solidFill>
                <a:latin typeface="Georgia" panose="02040502050405020303" pitchFamily="18" charset="0"/>
              </a:rPr>
              <a:t>kaitiakitanga</a:t>
            </a:r>
            <a:r>
              <a:rPr lang="en-NZ" sz="3200">
                <a:solidFill>
                  <a:schemeClr val="bg1"/>
                </a:solidFill>
                <a:latin typeface="Georgia" panose="02040502050405020303" pitchFamily="18" charset="0"/>
              </a:rPr>
              <a:t>, </a:t>
            </a:r>
            <a:r>
              <a:rPr lang="en-NZ" sz="3200" err="1">
                <a:solidFill>
                  <a:schemeClr val="bg1"/>
                </a:solidFill>
                <a:latin typeface="Georgia" panose="02040502050405020303" pitchFamily="18" charset="0"/>
              </a:rPr>
              <a:t>hāpai</a:t>
            </a:r>
            <a:r>
              <a:rPr lang="en-NZ" sz="3200">
                <a:solidFill>
                  <a:schemeClr val="bg1"/>
                </a:solidFill>
                <a:latin typeface="Georgia" panose="02040502050405020303" pitchFamily="18" charset="0"/>
              </a:rPr>
              <a:t> </a:t>
            </a:r>
            <a:r>
              <a:rPr lang="en-NZ" sz="3200" err="1">
                <a:solidFill>
                  <a:schemeClr val="bg1"/>
                </a:solidFill>
                <a:latin typeface="Georgia" panose="02040502050405020303" pitchFamily="18" charset="0"/>
              </a:rPr>
              <a:t>oranga</a:t>
            </a:r>
            <a:br>
              <a:rPr lang="en-NZ" sz="2400" b="1">
                <a:solidFill>
                  <a:schemeClr val="bg1"/>
                </a:solidFill>
                <a:latin typeface="Georgia" panose="02040502050405020303" pitchFamily="18" charset="0"/>
              </a:rPr>
            </a:br>
            <a:endParaRPr lang="en-NZ" sz="2400" b="1">
              <a:solidFill>
                <a:schemeClr val="bg1"/>
              </a:solidFill>
              <a:latin typeface="Georgia" panose="02040502050405020303" pitchFamily="18" charset="0"/>
            </a:endParaRPr>
          </a:p>
        </p:txBody>
      </p:sp>
    </p:spTree>
    <p:extLst>
      <p:ext uri="{BB962C8B-B14F-4D97-AF65-F5344CB8AC3E}">
        <p14:creationId xmlns:p14="http://schemas.microsoft.com/office/powerpoint/2010/main" val="2465848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F35F91E-47BD-52AC-593F-2FC8D6EC9267}"/>
              </a:ext>
            </a:extLst>
          </p:cNvPr>
          <p:cNvPicPr>
            <a:picLocks noGrp="1" noChangeAspect="1"/>
          </p:cNvPicPr>
          <p:nvPr>
            <p:ph type="pic" idx="3"/>
          </p:nvPr>
        </p:nvPicPr>
        <p:blipFill>
          <a:blip r:embed="rId2"/>
          <a:srcRect l="1954" r="1954"/>
          <a:stretch/>
        </p:blipFill>
        <p:spPr>
          <a:xfrm>
            <a:off x="2662108" y="-203580"/>
            <a:ext cx="6867783" cy="7265159"/>
          </a:xfrm>
        </p:spPr>
      </p:pic>
      <p:sp>
        <p:nvSpPr>
          <p:cNvPr id="6" name="Text Placeholder 5">
            <a:extLst>
              <a:ext uri="{FF2B5EF4-FFF2-40B4-BE49-F238E27FC236}">
                <a16:creationId xmlns:a16="http://schemas.microsoft.com/office/drawing/2014/main" id="{AB70F951-F491-228B-F941-A470389BC287}"/>
              </a:ext>
            </a:extLst>
          </p:cNvPr>
          <p:cNvSpPr>
            <a:spLocks noGrp="1"/>
          </p:cNvSpPr>
          <p:nvPr>
            <p:ph type="body" idx="5"/>
          </p:nvPr>
        </p:nvSpPr>
        <p:spPr/>
        <p:txBody>
          <a:bodyPr/>
          <a:lstStyle/>
          <a:p>
            <a:endParaRPr lang="en-NZ"/>
          </a:p>
        </p:txBody>
      </p:sp>
      <p:sp>
        <p:nvSpPr>
          <p:cNvPr id="7" name="Text Placeholder 6">
            <a:extLst>
              <a:ext uri="{FF2B5EF4-FFF2-40B4-BE49-F238E27FC236}">
                <a16:creationId xmlns:a16="http://schemas.microsoft.com/office/drawing/2014/main" id="{153FA057-20AD-9348-E8C8-C514CA00E5D4}"/>
              </a:ext>
            </a:extLst>
          </p:cNvPr>
          <p:cNvSpPr>
            <a:spLocks noGrp="1"/>
          </p:cNvSpPr>
          <p:nvPr>
            <p:ph type="body" idx="6"/>
          </p:nvPr>
        </p:nvSpPr>
        <p:spPr/>
        <p:txBody>
          <a:bodyPr/>
          <a:lstStyle/>
          <a:p>
            <a:endParaRPr lang="en-NZ"/>
          </a:p>
        </p:txBody>
      </p:sp>
    </p:spTree>
    <p:extLst>
      <p:ext uri="{BB962C8B-B14F-4D97-AF65-F5344CB8AC3E}">
        <p14:creationId xmlns:p14="http://schemas.microsoft.com/office/powerpoint/2010/main" val="3360075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A55D53-C48B-A4D0-2807-E4B7575E9EB8}"/>
              </a:ext>
            </a:extLst>
          </p:cNvPr>
          <p:cNvSpPr>
            <a:spLocks noGrp="1"/>
          </p:cNvSpPr>
          <p:nvPr>
            <p:ph type="body" idx="1"/>
          </p:nvPr>
        </p:nvSpPr>
        <p:spPr/>
        <p:txBody>
          <a:bodyPr/>
          <a:lstStyle/>
          <a:p>
            <a:endParaRPr lang="en-NZ"/>
          </a:p>
        </p:txBody>
      </p:sp>
      <p:pic>
        <p:nvPicPr>
          <p:cNvPr id="7" name="Picture 6" descr="A red and white heart with a black background&#10;&#10;Description automatically generated">
            <a:extLst>
              <a:ext uri="{FF2B5EF4-FFF2-40B4-BE49-F238E27FC236}">
                <a16:creationId xmlns:a16="http://schemas.microsoft.com/office/drawing/2014/main" id="{302F0299-6528-323B-6BD3-91D2D66A32C3}"/>
              </a:ext>
            </a:extLst>
          </p:cNvPr>
          <p:cNvPicPr>
            <a:picLocks noChangeAspect="1"/>
          </p:cNvPicPr>
          <p:nvPr/>
        </p:nvPicPr>
        <p:blipFill>
          <a:blip r:embed="rId3"/>
          <a:stretch>
            <a:fillRect/>
          </a:stretch>
        </p:blipFill>
        <p:spPr>
          <a:xfrm>
            <a:off x="3266038" y="2206064"/>
            <a:ext cx="1623463" cy="1623463"/>
          </a:xfrm>
          <a:prstGeom prst="rect">
            <a:avLst/>
          </a:prstGeom>
        </p:spPr>
      </p:pic>
      <p:pic>
        <p:nvPicPr>
          <p:cNvPr id="9" name="Picture 8" descr="A logo of a plant growing out of a hand&#10;&#10;Description automatically generated">
            <a:extLst>
              <a:ext uri="{FF2B5EF4-FFF2-40B4-BE49-F238E27FC236}">
                <a16:creationId xmlns:a16="http://schemas.microsoft.com/office/drawing/2014/main" id="{E65A3345-6DEA-AF0B-879A-6924B52450CC}"/>
              </a:ext>
            </a:extLst>
          </p:cNvPr>
          <p:cNvPicPr>
            <a:picLocks noChangeAspect="1"/>
          </p:cNvPicPr>
          <p:nvPr/>
        </p:nvPicPr>
        <p:blipFill>
          <a:blip r:embed="rId4"/>
          <a:stretch>
            <a:fillRect/>
          </a:stretch>
        </p:blipFill>
        <p:spPr>
          <a:xfrm>
            <a:off x="5598572" y="2189534"/>
            <a:ext cx="1623464" cy="1623464"/>
          </a:xfrm>
          <a:prstGeom prst="rect">
            <a:avLst/>
          </a:prstGeom>
        </p:spPr>
      </p:pic>
      <p:pic>
        <p:nvPicPr>
          <p:cNvPr id="17" name="Picture 16" descr="A group of people in a circle&#10;&#10;Description automatically generated">
            <a:extLst>
              <a:ext uri="{FF2B5EF4-FFF2-40B4-BE49-F238E27FC236}">
                <a16:creationId xmlns:a16="http://schemas.microsoft.com/office/drawing/2014/main" id="{B22AA72D-E18E-0A9C-9573-BD428D1F6C90}"/>
              </a:ext>
            </a:extLst>
          </p:cNvPr>
          <p:cNvPicPr>
            <a:picLocks noChangeAspect="1"/>
          </p:cNvPicPr>
          <p:nvPr/>
        </p:nvPicPr>
        <p:blipFill>
          <a:blip r:embed="rId5"/>
          <a:stretch>
            <a:fillRect/>
          </a:stretch>
        </p:blipFill>
        <p:spPr>
          <a:xfrm>
            <a:off x="933505" y="2189534"/>
            <a:ext cx="1623463" cy="1623463"/>
          </a:xfrm>
          <a:prstGeom prst="rect">
            <a:avLst/>
          </a:prstGeom>
        </p:spPr>
      </p:pic>
      <p:pic>
        <p:nvPicPr>
          <p:cNvPr id="19" name="Picture 18" descr="A blue and white circle with two people holding each other&#10;&#10;Description automatically generated">
            <a:extLst>
              <a:ext uri="{FF2B5EF4-FFF2-40B4-BE49-F238E27FC236}">
                <a16:creationId xmlns:a16="http://schemas.microsoft.com/office/drawing/2014/main" id="{AA7B7F98-BD87-3A94-19B1-4DFF4DF2934C}"/>
              </a:ext>
            </a:extLst>
          </p:cNvPr>
          <p:cNvPicPr>
            <a:picLocks noChangeAspect="1"/>
          </p:cNvPicPr>
          <p:nvPr/>
        </p:nvPicPr>
        <p:blipFill>
          <a:blip r:embed="rId6"/>
          <a:stretch>
            <a:fillRect/>
          </a:stretch>
        </p:blipFill>
        <p:spPr>
          <a:xfrm>
            <a:off x="7883528" y="2189534"/>
            <a:ext cx="1623463" cy="1623463"/>
          </a:xfrm>
          <a:prstGeom prst="rect">
            <a:avLst/>
          </a:prstGeom>
        </p:spPr>
      </p:pic>
      <p:sp>
        <p:nvSpPr>
          <p:cNvPr id="20" name="TextBox 19">
            <a:extLst>
              <a:ext uri="{FF2B5EF4-FFF2-40B4-BE49-F238E27FC236}">
                <a16:creationId xmlns:a16="http://schemas.microsoft.com/office/drawing/2014/main" id="{AFBE628F-1798-64A5-FB1D-3E32050E72A9}"/>
              </a:ext>
            </a:extLst>
          </p:cNvPr>
          <p:cNvSpPr txBox="1"/>
          <p:nvPr/>
        </p:nvSpPr>
        <p:spPr>
          <a:xfrm>
            <a:off x="896047" y="395962"/>
            <a:ext cx="8949955" cy="1692771"/>
          </a:xfrm>
          <a:prstGeom prst="rect">
            <a:avLst/>
          </a:prstGeom>
          <a:noFill/>
        </p:spPr>
        <p:txBody>
          <a:bodyPr wrap="square" rtlCol="0">
            <a:spAutoFit/>
          </a:bodyPr>
          <a:lstStyle/>
          <a:p>
            <a:pPr algn="l"/>
            <a:endParaRPr lang="en-NZ" sz="2400" b="0" i="0" u="none" strike="noStrike" baseline="0">
              <a:solidFill>
                <a:srgbClr val="000000"/>
              </a:solidFill>
              <a:latin typeface="Georgia" panose="02040502050405020303" pitchFamily="18" charset="0"/>
            </a:endParaRPr>
          </a:p>
          <a:p>
            <a:r>
              <a:rPr lang="en-NZ" sz="3200" b="1" i="0" u="none" strike="noStrike" baseline="0" err="1">
                <a:solidFill>
                  <a:schemeClr val="bg1"/>
                </a:solidFill>
                <a:latin typeface="Georgia" panose="02040502050405020303" pitchFamily="18" charset="0"/>
              </a:rPr>
              <a:t>Ngā</a:t>
            </a:r>
            <a:r>
              <a:rPr lang="en-NZ" sz="3200" b="1" i="0" u="none" strike="noStrike" baseline="0">
                <a:solidFill>
                  <a:schemeClr val="bg1"/>
                </a:solidFill>
                <a:latin typeface="Georgia" panose="02040502050405020303" pitchFamily="18" charset="0"/>
              </a:rPr>
              <a:t> Hua | Our Focus Areas</a:t>
            </a:r>
            <a:br>
              <a:rPr lang="en-NZ" sz="3200" b="1" i="0" u="none" strike="noStrike" baseline="0">
                <a:solidFill>
                  <a:schemeClr val="bg1"/>
                </a:solidFill>
                <a:latin typeface="Georgia" panose="02040502050405020303" pitchFamily="18" charset="0"/>
              </a:rPr>
            </a:br>
            <a:br>
              <a:rPr lang="en-NZ" sz="2400" b="1">
                <a:solidFill>
                  <a:schemeClr val="bg1"/>
                </a:solidFill>
                <a:latin typeface="Georgia" panose="02040502050405020303" pitchFamily="18" charset="0"/>
              </a:rPr>
            </a:br>
            <a:endParaRPr lang="en-NZ" sz="2400" b="1">
              <a:solidFill>
                <a:schemeClr val="bg1"/>
              </a:solidFill>
              <a:latin typeface="Georgia" panose="02040502050405020303" pitchFamily="18" charset="0"/>
            </a:endParaRPr>
          </a:p>
        </p:txBody>
      </p:sp>
      <p:sp>
        <p:nvSpPr>
          <p:cNvPr id="2" name="TextBox 1">
            <a:extLst>
              <a:ext uri="{FF2B5EF4-FFF2-40B4-BE49-F238E27FC236}">
                <a16:creationId xmlns:a16="http://schemas.microsoft.com/office/drawing/2014/main" id="{FD8B4AB6-10AB-61E5-0789-83944D9A6CCA}"/>
              </a:ext>
            </a:extLst>
          </p:cNvPr>
          <p:cNvSpPr txBox="1"/>
          <p:nvPr/>
        </p:nvSpPr>
        <p:spPr>
          <a:xfrm>
            <a:off x="933505" y="4184493"/>
            <a:ext cx="1623463" cy="1323439"/>
          </a:xfrm>
          <a:prstGeom prst="rect">
            <a:avLst/>
          </a:prstGeom>
          <a:noFill/>
        </p:spPr>
        <p:txBody>
          <a:bodyPr wrap="square" rtlCol="0">
            <a:spAutoFit/>
          </a:bodyPr>
          <a:lstStyle/>
          <a:p>
            <a:pPr algn="ctr"/>
            <a:r>
              <a:rPr lang="en-US" sz="2000" b="1" i="0">
                <a:solidFill>
                  <a:schemeClr val="bg1"/>
                </a:solidFill>
                <a:effectLst/>
                <a:latin typeface="Domaine Text" panose="020A0506080505060204" pitchFamily="18" charset="0"/>
              </a:rPr>
              <a:t>Increased Equity</a:t>
            </a:r>
          </a:p>
          <a:p>
            <a:pPr algn="ctr"/>
            <a:r>
              <a:rPr lang="en-US" sz="2000" b="0" i="1" err="1">
                <a:solidFill>
                  <a:schemeClr val="bg1"/>
                </a:solidFill>
                <a:effectLst/>
                <a:latin typeface="Domaine Text" panose="020A0506080505060204" pitchFamily="18" charset="0"/>
              </a:rPr>
              <a:t>Hāpai</a:t>
            </a:r>
            <a:r>
              <a:rPr lang="en-US" sz="2000" b="0" i="1">
                <a:solidFill>
                  <a:schemeClr val="bg1"/>
                </a:solidFill>
                <a:effectLst/>
                <a:latin typeface="Domaine Text" panose="020A0506080505060204" pitchFamily="18" charset="0"/>
              </a:rPr>
              <a:t> </a:t>
            </a:r>
            <a:r>
              <a:rPr lang="en-US" sz="2000" b="0" i="1" err="1">
                <a:solidFill>
                  <a:schemeClr val="bg1"/>
                </a:solidFill>
                <a:effectLst/>
                <a:latin typeface="Domaine Text" panose="020A0506080505060204" pitchFamily="18" charset="0"/>
              </a:rPr>
              <a:t>te</a:t>
            </a:r>
            <a:r>
              <a:rPr lang="en-US" sz="2000" b="0" i="1">
                <a:solidFill>
                  <a:schemeClr val="bg1"/>
                </a:solidFill>
                <a:effectLst/>
                <a:latin typeface="Domaine Text" panose="020A0506080505060204" pitchFamily="18" charset="0"/>
              </a:rPr>
              <a:t> </a:t>
            </a:r>
            <a:r>
              <a:rPr lang="en-US" sz="2000" b="0" i="1" err="1">
                <a:solidFill>
                  <a:schemeClr val="bg1"/>
                </a:solidFill>
                <a:effectLst/>
                <a:latin typeface="Domaine Text" panose="020A0506080505060204" pitchFamily="18" charset="0"/>
              </a:rPr>
              <a:t>ōritetanga</a:t>
            </a:r>
            <a:endParaRPr lang="en-NZ" sz="2000">
              <a:solidFill>
                <a:schemeClr val="bg1"/>
              </a:solidFill>
            </a:endParaRPr>
          </a:p>
        </p:txBody>
      </p:sp>
      <p:sp>
        <p:nvSpPr>
          <p:cNvPr id="4" name="TextBox 3">
            <a:extLst>
              <a:ext uri="{FF2B5EF4-FFF2-40B4-BE49-F238E27FC236}">
                <a16:creationId xmlns:a16="http://schemas.microsoft.com/office/drawing/2014/main" id="{5B61EA13-9AFD-85D2-790B-EA4357348BF0}"/>
              </a:ext>
            </a:extLst>
          </p:cNvPr>
          <p:cNvSpPr txBox="1"/>
          <p:nvPr/>
        </p:nvSpPr>
        <p:spPr>
          <a:xfrm>
            <a:off x="3266038" y="4201023"/>
            <a:ext cx="1623463" cy="1323439"/>
          </a:xfrm>
          <a:prstGeom prst="rect">
            <a:avLst/>
          </a:prstGeom>
          <a:noFill/>
        </p:spPr>
        <p:txBody>
          <a:bodyPr wrap="square" rtlCol="0">
            <a:spAutoFit/>
          </a:bodyPr>
          <a:lstStyle/>
          <a:p>
            <a:pPr algn="ctr"/>
            <a:r>
              <a:rPr lang="en-US" sz="2000" b="1" i="0">
                <a:solidFill>
                  <a:schemeClr val="bg1"/>
                </a:solidFill>
                <a:effectLst/>
                <a:latin typeface="Domaine Text" panose="020A0506080505060204" pitchFamily="18" charset="0"/>
              </a:rPr>
              <a:t>Social Inclusion</a:t>
            </a:r>
          </a:p>
          <a:p>
            <a:pPr algn="ctr"/>
            <a:r>
              <a:rPr lang="en-US" sz="2000" i="1" err="1">
                <a:solidFill>
                  <a:schemeClr val="bg1"/>
                </a:solidFill>
                <a:effectLst/>
                <a:latin typeface="Domaine Text" panose="020A0506080505060204" pitchFamily="18" charset="0"/>
              </a:rPr>
              <a:t>Whakauru</a:t>
            </a:r>
            <a:r>
              <a:rPr lang="en-US" sz="2000" i="1">
                <a:solidFill>
                  <a:schemeClr val="bg1"/>
                </a:solidFill>
                <a:effectLst/>
                <a:latin typeface="Domaine Text" panose="020A0506080505060204" pitchFamily="18" charset="0"/>
              </a:rPr>
              <a:t> </a:t>
            </a:r>
            <a:r>
              <a:rPr lang="en-US" sz="2000" i="1" err="1">
                <a:solidFill>
                  <a:schemeClr val="bg1"/>
                </a:solidFill>
                <a:effectLst/>
                <a:latin typeface="Domaine Text" panose="020A0506080505060204" pitchFamily="18" charset="0"/>
              </a:rPr>
              <a:t>mai</a:t>
            </a:r>
            <a:endParaRPr lang="en-NZ" sz="2000" i="1">
              <a:solidFill>
                <a:schemeClr val="bg1"/>
              </a:solidFill>
            </a:endParaRPr>
          </a:p>
        </p:txBody>
      </p:sp>
      <p:sp>
        <p:nvSpPr>
          <p:cNvPr id="5" name="TextBox 4">
            <a:extLst>
              <a:ext uri="{FF2B5EF4-FFF2-40B4-BE49-F238E27FC236}">
                <a16:creationId xmlns:a16="http://schemas.microsoft.com/office/drawing/2014/main" id="{EF57C7B7-F8CB-0C30-1F07-0CBF2D7106D9}"/>
              </a:ext>
            </a:extLst>
          </p:cNvPr>
          <p:cNvSpPr txBox="1"/>
          <p:nvPr/>
        </p:nvSpPr>
        <p:spPr>
          <a:xfrm>
            <a:off x="5437647" y="4184493"/>
            <a:ext cx="1945315" cy="1323439"/>
          </a:xfrm>
          <a:prstGeom prst="rect">
            <a:avLst/>
          </a:prstGeom>
          <a:noFill/>
        </p:spPr>
        <p:txBody>
          <a:bodyPr wrap="square" rtlCol="0">
            <a:spAutoFit/>
          </a:bodyPr>
          <a:lstStyle/>
          <a:p>
            <a:pPr algn="ctr"/>
            <a:r>
              <a:rPr lang="en-US" sz="2000" b="1" i="0">
                <a:solidFill>
                  <a:schemeClr val="bg1"/>
                </a:solidFill>
                <a:effectLst/>
                <a:latin typeface="Domaine Text" panose="020A0506080505060204" pitchFamily="18" charset="0"/>
              </a:rPr>
              <a:t>Regenerative</a:t>
            </a:r>
          </a:p>
          <a:p>
            <a:pPr algn="ctr"/>
            <a:r>
              <a:rPr lang="en-US" sz="2000" b="1">
                <a:solidFill>
                  <a:schemeClr val="bg1"/>
                </a:solidFill>
                <a:latin typeface="Domaine Text" panose="020A0506080505060204" pitchFamily="18" charset="0"/>
              </a:rPr>
              <a:t>Environment</a:t>
            </a:r>
            <a:r>
              <a:rPr lang="en-US" sz="2000" b="1" i="0">
                <a:solidFill>
                  <a:schemeClr val="bg1"/>
                </a:solidFill>
                <a:effectLst/>
                <a:latin typeface="Domaine Text" panose="020A0506080505060204" pitchFamily="18" charset="0"/>
              </a:rPr>
              <a:t> </a:t>
            </a:r>
          </a:p>
          <a:p>
            <a:pPr algn="ctr"/>
            <a:r>
              <a:rPr lang="en-US" sz="2000" b="0" i="1" err="1">
                <a:solidFill>
                  <a:schemeClr val="bg1"/>
                </a:solidFill>
                <a:effectLst/>
                <a:latin typeface="Domaine Text" panose="020A0506080505060204" pitchFamily="18" charset="0"/>
              </a:rPr>
              <a:t>Whakahou</a:t>
            </a:r>
            <a:r>
              <a:rPr lang="en-US" sz="2000" b="0" i="1">
                <a:solidFill>
                  <a:schemeClr val="bg1"/>
                </a:solidFill>
                <a:effectLst/>
                <a:latin typeface="Domaine Text" panose="020A0506080505060204" pitchFamily="18" charset="0"/>
              </a:rPr>
              <a:t> </a:t>
            </a:r>
            <a:r>
              <a:rPr lang="en-US" sz="2000" b="0" i="1" err="1">
                <a:solidFill>
                  <a:schemeClr val="bg1"/>
                </a:solidFill>
                <a:effectLst/>
                <a:latin typeface="Domaine Text" panose="020A0506080505060204" pitchFamily="18" charset="0"/>
              </a:rPr>
              <a:t>taiao</a:t>
            </a:r>
            <a:endParaRPr lang="en-NZ" sz="2000">
              <a:solidFill>
                <a:schemeClr val="bg1"/>
              </a:solidFill>
            </a:endParaRPr>
          </a:p>
        </p:txBody>
      </p:sp>
      <p:sp>
        <p:nvSpPr>
          <p:cNvPr id="6" name="TextBox 5">
            <a:extLst>
              <a:ext uri="{FF2B5EF4-FFF2-40B4-BE49-F238E27FC236}">
                <a16:creationId xmlns:a16="http://schemas.microsoft.com/office/drawing/2014/main" id="{A2B708C9-30CB-1AAD-06FB-795C0F85B4B0}"/>
              </a:ext>
            </a:extLst>
          </p:cNvPr>
          <p:cNvSpPr txBox="1"/>
          <p:nvPr/>
        </p:nvSpPr>
        <p:spPr>
          <a:xfrm>
            <a:off x="7770180" y="4184493"/>
            <a:ext cx="1736811" cy="1323439"/>
          </a:xfrm>
          <a:prstGeom prst="rect">
            <a:avLst/>
          </a:prstGeom>
          <a:noFill/>
        </p:spPr>
        <p:txBody>
          <a:bodyPr wrap="square" rtlCol="0">
            <a:spAutoFit/>
          </a:bodyPr>
          <a:lstStyle/>
          <a:p>
            <a:pPr algn="ctr"/>
            <a:r>
              <a:rPr lang="en-US" sz="2000" b="1" i="0">
                <a:solidFill>
                  <a:schemeClr val="bg1"/>
                </a:solidFill>
                <a:effectLst/>
                <a:latin typeface="Domaine Text" panose="020A0506080505060204" pitchFamily="18" charset="0"/>
              </a:rPr>
              <a:t>Community Support</a:t>
            </a:r>
          </a:p>
          <a:p>
            <a:pPr algn="ctr"/>
            <a:r>
              <a:rPr lang="en-US" sz="2000" i="1" err="1">
                <a:solidFill>
                  <a:schemeClr val="bg1"/>
                </a:solidFill>
                <a:effectLst/>
                <a:latin typeface="Domaine Text" panose="020A0506080505060204" pitchFamily="18" charset="0"/>
              </a:rPr>
              <a:t>Hāpori</a:t>
            </a:r>
            <a:r>
              <a:rPr lang="en-US" sz="2000" i="1">
                <a:solidFill>
                  <a:schemeClr val="bg1"/>
                </a:solidFill>
                <a:effectLst/>
                <a:latin typeface="Domaine Text" panose="020A0506080505060204" pitchFamily="18" charset="0"/>
              </a:rPr>
              <a:t> </a:t>
            </a:r>
            <a:r>
              <a:rPr lang="en-US" sz="2000" i="1" err="1">
                <a:solidFill>
                  <a:schemeClr val="bg1"/>
                </a:solidFill>
                <a:effectLst/>
                <a:latin typeface="Domaine Text" panose="020A0506080505060204" pitchFamily="18" charset="0"/>
              </a:rPr>
              <a:t>awhina</a:t>
            </a:r>
            <a:endParaRPr lang="en-NZ" sz="2000" i="1">
              <a:solidFill>
                <a:schemeClr val="bg1"/>
              </a:solidFill>
            </a:endParaRPr>
          </a:p>
        </p:txBody>
      </p:sp>
    </p:spTree>
    <p:extLst>
      <p:ext uri="{BB962C8B-B14F-4D97-AF65-F5344CB8AC3E}">
        <p14:creationId xmlns:p14="http://schemas.microsoft.com/office/powerpoint/2010/main" val="3464486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EC6AD-0652-6700-355B-EFBC5A3D70FE}"/>
              </a:ext>
            </a:extLst>
          </p:cNvPr>
          <p:cNvSpPr>
            <a:spLocks noGrp="1"/>
          </p:cNvSpPr>
          <p:nvPr>
            <p:ph type="body" idx="1"/>
          </p:nvPr>
        </p:nvSpPr>
        <p:spPr/>
        <p:txBody>
          <a:bodyPr>
            <a:normAutofit fontScale="92500" lnSpcReduction="10000"/>
          </a:bodyPr>
          <a:lstStyle/>
          <a:p>
            <a:r>
              <a:rPr lang="mi-NZ"/>
              <a:t>Impact Highlights</a:t>
            </a:r>
            <a:endParaRPr lang="en-NZ"/>
          </a:p>
        </p:txBody>
      </p:sp>
      <p:sp>
        <p:nvSpPr>
          <p:cNvPr id="4" name="Text Placeholder 3">
            <a:extLst>
              <a:ext uri="{FF2B5EF4-FFF2-40B4-BE49-F238E27FC236}">
                <a16:creationId xmlns:a16="http://schemas.microsoft.com/office/drawing/2014/main" id="{2D21FFCA-813E-87FA-D7FA-42DDF93C51DE}"/>
              </a:ext>
            </a:extLst>
          </p:cNvPr>
          <p:cNvSpPr>
            <a:spLocks noGrp="1"/>
          </p:cNvSpPr>
          <p:nvPr>
            <p:ph type="body" idx="3"/>
          </p:nvPr>
        </p:nvSpPr>
        <p:spPr/>
        <p:txBody>
          <a:bodyPr/>
          <a:lstStyle/>
          <a:p>
            <a:endParaRPr lang="en-NZ"/>
          </a:p>
        </p:txBody>
      </p:sp>
      <p:sp>
        <p:nvSpPr>
          <p:cNvPr id="5" name="Text Placeholder 4">
            <a:extLst>
              <a:ext uri="{FF2B5EF4-FFF2-40B4-BE49-F238E27FC236}">
                <a16:creationId xmlns:a16="http://schemas.microsoft.com/office/drawing/2014/main" id="{9D424B6E-7C51-4F8D-778E-E40527EA25A9}"/>
              </a:ext>
            </a:extLst>
          </p:cNvPr>
          <p:cNvSpPr>
            <a:spLocks noGrp="1"/>
          </p:cNvSpPr>
          <p:nvPr>
            <p:ph type="body" idx="4"/>
          </p:nvPr>
        </p:nvSpPr>
        <p:spPr/>
        <p:txBody>
          <a:bodyPr/>
          <a:lstStyle/>
          <a:p>
            <a:endParaRPr lang="en-NZ"/>
          </a:p>
        </p:txBody>
      </p:sp>
      <p:pic>
        <p:nvPicPr>
          <p:cNvPr id="6" name="Picture 5">
            <a:extLst>
              <a:ext uri="{FF2B5EF4-FFF2-40B4-BE49-F238E27FC236}">
                <a16:creationId xmlns:a16="http://schemas.microsoft.com/office/drawing/2014/main" id="{D839A2E7-6079-54EF-4FA1-675F4482D0F9}"/>
              </a:ext>
            </a:extLst>
          </p:cNvPr>
          <p:cNvPicPr>
            <a:picLocks noChangeAspect="1"/>
          </p:cNvPicPr>
          <p:nvPr/>
        </p:nvPicPr>
        <p:blipFill>
          <a:blip r:embed="rId3"/>
          <a:srcRect/>
          <a:stretch/>
        </p:blipFill>
        <p:spPr>
          <a:xfrm>
            <a:off x="1203610" y="2557887"/>
            <a:ext cx="7018992" cy="3796874"/>
          </a:xfrm>
          <a:prstGeom prst="rect">
            <a:avLst/>
          </a:prstGeom>
        </p:spPr>
      </p:pic>
    </p:spTree>
    <p:extLst>
      <p:ext uri="{BB962C8B-B14F-4D97-AF65-F5344CB8AC3E}">
        <p14:creationId xmlns:p14="http://schemas.microsoft.com/office/powerpoint/2010/main" val="1210697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0CF76A-31A4-70DB-AC24-F4FE3A77D422}"/>
              </a:ext>
            </a:extLst>
          </p:cNvPr>
          <p:cNvSpPr>
            <a:spLocks noGrp="1"/>
          </p:cNvSpPr>
          <p:nvPr>
            <p:ph type="body" idx="3"/>
          </p:nvPr>
        </p:nvSpPr>
        <p:spPr/>
        <p:txBody>
          <a:bodyPr/>
          <a:lstStyle/>
          <a:p>
            <a:r>
              <a:rPr lang="mi-NZ"/>
              <a:t>Funding Framework</a:t>
            </a:r>
            <a:endParaRPr lang="en-NZ"/>
          </a:p>
        </p:txBody>
      </p:sp>
      <p:sp>
        <p:nvSpPr>
          <p:cNvPr id="5" name="Text Placeholder 4">
            <a:extLst>
              <a:ext uri="{FF2B5EF4-FFF2-40B4-BE49-F238E27FC236}">
                <a16:creationId xmlns:a16="http://schemas.microsoft.com/office/drawing/2014/main" id="{412C3536-C99F-C193-276B-19EA96042883}"/>
              </a:ext>
            </a:extLst>
          </p:cNvPr>
          <p:cNvSpPr>
            <a:spLocks noGrp="1"/>
          </p:cNvSpPr>
          <p:nvPr>
            <p:ph type="body" idx="4"/>
          </p:nvPr>
        </p:nvSpPr>
        <p:spPr>
          <a:xfrm>
            <a:off x="879054" y="2925790"/>
            <a:ext cx="4252912" cy="3213134"/>
          </a:xfrm>
        </p:spPr>
        <p:txBody>
          <a:bodyPr>
            <a:normAutofit/>
          </a:bodyPr>
          <a:lstStyle/>
          <a:p>
            <a:r>
              <a:rPr lang="mi-NZ" sz="2100" b="1">
                <a:latin typeface="Georgia" panose="02040502050405020303" pitchFamily="18" charset="0"/>
              </a:rPr>
              <a:t>Community Funding</a:t>
            </a:r>
          </a:p>
          <a:p>
            <a:endParaRPr lang="mi-NZ" sz="2000" b="1">
              <a:latin typeface="Georgia" panose="02040502050405020303" pitchFamily="18" charset="0"/>
            </a:endParaRPr>
          </a:p>
          <a:p>
            <a:pPr marL="571500" indent="-342900">
              <a:buFontTx/>
              <a:buChar char="-"/>
            </a:pPr>
            <a:r>
              <a:rPr lang="en-US" sz="1900" b="0" i="0">
                <a:solidFill>
                  <a:srgbClr val="545757"/>
                </a:solidFill>
                <a:effectLst/>
                <a:highlight>
                  <a:srgbClr val="FFFFFF"/>
                </a:highlight>
                <a:latin typeface="Georgia" panose="02040502050405020303" pitchFamily="18" charset="0"/>
              </a:rPr>
              <a:t>Our Quick Response Grants and Community Grants are responsive to community needs and aspirations, and initiatives that contribute to our vision. </a:t>
            </a:r>
          </a:p>
        </p:txBody>
      </p:sp>
      <p:sp>
        <p:nvSpPr>
          <p:cNvPr id="6" name="Text Placeholder 5">
            <a:extLst>
              <a:ext uri="{FF2B5EF4-FFF2-40B4-BE49-F238E27FC236}">
                <a16:creationId xmlns:a16="http://schemas.microsoft.com/office/drawing/2014/main" id="{536F552F-2339-F392-AB00-3D85426B25CE}"/>
              </a:ext>
            </a:extLst>
          </p:cNvPr>
          <p:cNvSpPr>
            <a:spLocks noGrp="1"/>
          </p:cNvSpPr>
          <p:nvPr>
            <p:ph type="body" idx="5"/>
          </p:nvPr>
        </p:nvSpPr>
        <p:spPr/>
        <p:txBody>
          <a:bodyPr/>
          <a:lstStyle/>
          <a:p>
            <a:endParaRPr lang="en-NZ"/>
          </a:p>
        </p:txBody>
      </p:sp>
      <p:sp>
        <p:nvSpPr>
          <p:cNvPr id="7" name="Text Placeholder 6">
            <a:extLst>
              <a:ext uri="{FF2B5EF4-FFF2-40B4-BE49-F238E27FC236}">
                <a16:creationId xmlns:a16="http://schemas.microsoft.com/office/drawing/2014/main" id="{F811173B-4E3C-83C6-6271-7AB7A983252B}"/>
              </a:ext>
            </a:extLst>
          </p:cNvPr>
          <p:cNvSpPr>
            <a:spLocks noGrp="1"/>
          </p:cNvSpPr>
          <p:nvPr>
            <p:ph type="body" idx="6"/>
          </p:nvPr>
        </p:nvSpPr>
        <p:spPr/>
        <p:txBody>
          <a:bodyPr/>
          <a:lstStyle/>
          <a:p>
            <a:endParaRPr lang="en-NZ"/>
          </a:p>
        </p:txBody>
      </p:sp>
      <p:sp>
        <p:nvSpPr>
          <p:cNvPr id="8" name="Text Placeholder 4">
            <a:extLst>
              <a:ext uri="{FF2B5EF4-FFF2-40B4-BE49-F238E27FC236}">
                <a16:creationId xmlns:a16="http://schemas.microsoft.com/office/drawing/2014/main" id="{27DCC6EA-8FF9-0303-1A85-D318D3EAF3A6}"/>
              </a:ext>
            </a:extLst>
          </p:cNvPr>
          <p:cNvSpPr txBox="1">
            <a:spLocks/>
          </p:cNvSpPr>
          <p:nvPr/>
        </p:nvSpPr>
        <p:spPr>
          <a:xfrm>
            <a:off x="6045758" y="2993523"/>
            <a:ext cx="5352343" cy="3077668"/>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800"/>
              <a:buFont typeface="Georgia"/>
              <a:buNone/>
              <a:defRPr sz="1400" b="0" i="0" u="none" strike="noStrike" cap="none">
                <a:solidFill>
                  <a:schemeClr val="dk1"/>
                </a:solidFill>
                <a:latin typeface="Georgia"/>
                <a:ea typeface="Georgia"/>
                <a:cs typeface="Georgia"/>
                <a:sym typeface="Georgia"/>
              </a:defRPr>
            </a:lvl1pPr>
            <a:lvl2pPr marL="914400" marR="0" lvl="1" indent="-228600" algn="l" rtl="0">
              <a:lnSpc>
                <a:spcPct val="90000"/>
              </a:lnSpc>
              <a:spcBef>
                <a:spcPts val="500"/>
              </a:spcBef>
              <a:spcAft>
                <a:spcPts val="0"/>
              </a:spcAft>
              <a:buClr>
                <a:schemeClr val="dk1"/>
              </a:buClr>
              <a:buSzPts val="1800"/>
              <a:buFont typeface="Georgia"/>
              <a:buNone/>
              <a:defRPr sz="16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0"/>
              </a:spcBef>
              <a:spcAft>
                <a:spcPts val="0"/>
              </a:spcAft>
              <a:buClr>
                <a:srgbClr val="545757"/>
              </a:buClr>
              <a:buSzPts val="1800"/>
              <a:buFont typeface="Georgia"/>
              <a:buNone/>
              <a:defRPr sz="1400" b="0" i="0" u="none" strike="noStrike" cap="none">
                <a:solidFill>
                  <a:srgbClr val="545757"/>
                </a:solidFill>
                <a:latin typeface="Georgia"/>
                <a:ea typeface="Georgia"/>
                <a:cs typeface="Georgia"/>
                <a:sym typeface="Georgia"/>
              </a:defRPr>
            </a:lvl3pPr>
            <a:lvl4pPr marL="1828800" marR="0" lvl="3" indent="-228600" algn="l" rtl="0">
              <a:lnSpc>
                <a:spcPct val="100000"/>
              </a:lnSpc>
              <a:spcBef>
                <a:spcPts val="0"/>
              </a:spcBef>
              <a:spcAft>
                <a:spcPts val="0"/>
              </a:spcAft>
              <a:buClr>
                <a:srgbClr val="545757"/>
              </a:buClr>
              <a:buSzPts val="1800"/>
              <a:buFont typeface="Georgia"/>
              <a:buNone/>
              <a:defRPr sz="1400" b="0" i="0" u="none" strike="noStrike" cap="none">
                <a:solidFill>
                  <a:srgbClr val="545757"/>
                </a:solidFill>
                <a:latin typeface="Georgia"/>
                <a:ea typeface="Georgia"/>
                <a:cs typeface="Georgia"/>
                <a:sym typeface="Georgia"/>
              </a:defRPr>
            </a:lvl4pPr>
            <a:lvl5pPr marL="2286000" marR="0" lvl="4" indent="-228600" algn="l" rtl="0">
              <a:lnSpc>
                <a:spcPct val="100000"/>
              </a:lnSpc>
              <a:spcBef>
                <a:spcPts val="0"/>
              </a:spcBef>
              <a:spcAft>
                <a:spcPts val="0"/>
              </a:spcAft>
              <a:buClr>
                <a:srgbClr val="4AA35A"/>
              </a:buClr>
              <a:buSzPts val="1800"/>
              <a:buFont typeface="Georgia"/>
              <a:buNone/>
              <a:defRPr sz="1400" b="0" i="1" u="none" strike="noStrike" cap="none">
                <a:solidFill>
                  <a:srgbClr val="4AA35A"/>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r>
              <a:rPr lang="mi-NZ" sz="2000" b="1"/>
              <a:t>Impact Funding</a:t>
            </a:r>
          </a:p>
          <a:p>
            <a:endParaRPr lang="mi-NZ" sz="2000" b="1"/>
          </a:p>
          <a:p>
            <a:pPr marL="571500" indent="-342900">
              <a:buFontTx/>
              <a:buChar char="-"/>
            </a:pPr>
            <a:r>
              <a:rPr lang="en-US" sz="2000"/>
              <a:t>Working collaboratively and creatively enables us to proactively and flexibly fund innovative approaches that advance the </a:t>
            </a:r>
            <a:r>
              <a:rPr lang="en-US" sz="2000" err="1"/>
              <a:t>kaupapa</a:t>
            </a:r>
            <a:r>
              <a:rPr lang="en-US" sz="2000"/>
              <a:t> of our focus areas. </a:t>
            </a:r>
          </a:p>
          <a:p>
            <a:pPr marL="571500" indent="-342900">
              <a:buFontTx/>
              <a:buChar char="-"/>
            </a:pPr>
            <a:r>
              <a:rPr lang="en-US" sz="2000"/>
              <a:t>This might include funding prototypes or trial approaches, the seeding of new ideas, investing in building capacity and capability, taking projects to scale and working at systems change.</a:t>
            </a:r>
            <a:endParaRPr lang="en-NZ" sz="2000" b="1"/>
          </a:p>
        </p:txBody>
      </p:sp>
    </p:spTree>
    <p:extLst>
      <p:ext uri="{BB962C8B-B14F-4D97-AF65-F5344CB8AC3E}">
        <p14:creationId xmlns:p14="http://schemas.microsoft.com/office/powerpoint/2010/main" val="3887336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DF194C-3132-A4D0-73EC-0B90298A9282}"/>
              </a:ext>
            </a:extLst>
          </p:cNvPr>
          <p:cNvPicPr>
            <a:picLocks noChangeAspect="1"/>
          </p:cNvPicPr>
          <p:nvPr/>
        </p:nvPicPr>
        <p:blipFill>
          <a:blip r:embed="rId3"/>
          <a:srcRect l="6" r="6"/>
          <a:stretch/>
        </p:blipFill>
        <p:spPr>
          <a:xfrm>
            <a:off x="-190500" y="0"/>
            <a:ext cx="12382500" cy="6858000"/>
          </a:xfrm>
          <a:prstGeom prst="rect">
            <a:avLst/>
          </a:prstGeom>
        </p:spPr>
      </p:pic>
      <p:sp>
        <p:nvSpPr>
          <p:cNvPr id="8" name="Rectangle 7">
            <a:extLst>
              <a:ext uri="{FF2B5EF4-FFF2-40B4-BE49-F238E27FC236}">
                <a16:creationId xmlns:a16="http://schemas.microsoft.com/office/drawing/2014/main" id="{F7F8736E-0C37-FFB3-A3D8-5861F353D3FA}"/>
              </a:ext>
            </a:extLst>
          </p:cNvPr>
          <p:cNvSpPr/>
          <p:nvPr/>
        </p:nvSpPr>
        <p:spPr>
          <a:xfrm>
            <a:off x="-190500" y="3404928"/>
            <a:ext cx="4379730" cy="2519917"/>
          </a:xfrm>
          <a:prstGeom prst="rect">
            <a:avLst/>
          </a:prstGeom>
          <a:solidFill>
            <a:schemeClr val="bg1">
              <a:alpha val="8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descr="A blue and white stopwatch&#10;&#10;Description automatically generated">
            <a:extLst>
              <a:ext uri="{FF2B5EF4-FFF2-40B4-BE49-F238E27FC236}">
                <a16:creationId xmlns:a16="http://schemas.microsoft.com/office/drawing/2014/main" id="{251D0D59-010C-5444-2F32-06435442709C}"/>
              </a:ext>
            </a:extLst>
          </p:cNvPr>
          <p:cNvPicPr>
            <a:picLocks noChangeAspect="1"/>
          </p:cNvPicPr>
          <p:nvPr/>
        </p:nvPicPr>
        <p:blipFill>
          <a:blip r:embed="rId4"/>
          <a:stretch>
            <a:fillRect/>
          </a:stretch>
        </p:blipFill>
        <p:spPr>
          <a:xfrm>
            <a:off x="440227" y="4664888"/>
            <a:ext cx="830996" cy="830996"/>
          </a:xfrm>
          <a:prstGeom prst="rect">
            <a:avLst/>
          </a:prstGeom>
        </p:spPr>
      </p:pic>
      <p:sp>
        <p:nvSpPr>
          <p:cNvPr id="10" name="TextBox 9">
            <a:extLst>
              <a:ext uri="{FF2B5EF4-FFF2-40B4-BE49-F238E27FC236}">
                <a16:creationId xmlns:a16="http://schemas.microsoft.com/office/drawing/2014/main" id="{8F95D2C6-89DB-41C7-F982-BFCD30A42DB3}"/>
              </a:ext>
            </a:extLst>
          </p:cNvPr>
          <p:cNvSpPr txBox="1"/>
          <p:nvPr/>
        </p:nvSpPr>
        <p:spPr>
          <a:xfrm>
            <a:off x="-190498" y="3646497"/>
            <a:ext cx="4379726" cy="830997"/>
          </a:xfrm>
          <a:prstGeom prst="rect">
            <a:avLst/>
          </a:prstGeom>
          <a:noFill/>
        </p:spPr>
        <p:txBody>
          <a:bodyPr wrap="square" lIns="91440" tIns="45720" rIns="91440" bIns="45720" rtlCol="0" anchor="t">
            <a:spAutoFit/>
          </a:bodyPr>
          <a:lstStyle/>
          <a:p>
            <a:pPr algn="ctr"/>
            <a:r>
              <a:rPr lang="en-NZ" sz="2400" b="1" i="0" u="none" strike="noStrike" baseline="0">
                <a:solidFill>
                  <a:srgbClr val="0070C0"/>
                </a:solidFill>
                <a:latin typeface="Georgia"/>
              </a:rPr>
              <a:t>Under $25,000 is a</a:t>
            </a:r>
          </a:p>
          <a:p>
            <a:pPr algn="ctr"/>
            <a:r>
              <a:rPr lang="en-NZ" sz="2400" b="1" i="0" u="none" strike="noStrike" baseline="0">
                <a:solidFill>
                  <a:srgbClr val="0070C0"/>
                </a:solidFill>
                <a:latin typeface="Georgia"/>
              </a:rPr>
              <a:t>Quick Response Grant</a:t>
            </a:r>
            <a:endParaRPr lang="en-NZ" sz="1800" b="1">
              <a:solidFill>
                <a:srgbClr val="0070C0"/>
              </a:solidFill>
              <a:latin typeface="Georgia"/>
            </a:endParaRPr>
          </a:p>
        </p:txBody>
      </p:sp>
      <p:cxnSp>
        <p:nvCxnSpPr>
          <p:cNvPr id="12" name="Straight Connector 11">
            <a:extLst>
              <a:ext uri="{FF2B5EF4-FFF2-40B4-BE49-F238E27FC236}">
                <a16:creationId xmlns:a16="http://schemas.microsoft.com/office/drawing/2014/main" id="{2BF3C8ED-D75B-B5C0-79CC-D6CB0D55F6A9}"/>
              </a:ext>
            </a:extLst>
          </p:cNvPr>
          <p:cNvCxnSpPr>
            <a:cxnSpLocks/>
          </p:cNvCxnSpPr>
          <p:nvPr/>
        </p:nvCxnSpPr>
        <p:spPr>
          <a:xfrm>
            <a:off x="1641728" y="4620021"/>
            <a:ext cx="0" cy="92072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4212BD2-4502-DC28-2604-2AE1B88A64C5}"/>
              </a:ext>
            </a:extLst>
          </p:cNvPr>
          <p:cNvSpPr txBox="1"/>
          <p:nvPr/>
        </p:nvSpPr>
        <p:spPr>
          <a:xfrm>
            <a:off x="1914305" y="4664887"/>
            <a:ext cx="2274924" cy="830997"/>
          </a:xfrm>
          <a:prstGeom prst="rect">
            <a:avLst/>
          </a:prstGeom>
          <a:noFill/>
        </p:spPr>
        <p:txBody>
          <a:bodyPr wrap="square" rtlCol="0">
            <a:spAutoFit/>
          </a:bodyPr>
          <a:lstStyle/>
          <a:p>
            <a:pPr algn="l"/>
            <a:r>
              <a:rPr lang="en-US" sz="1600" b="0" i="0" u="none" strike="noStrike" baseline="0">
                <a:solidFill>
                  <a:srgbClr val="0070C0"/>
                </a:solidFill>
                <a:latin typeface="Georgia" panose="02040502050405020303" pitchFamily="18" charset="0"/>
              </a:rPr>
              <a:t>We aim to give you</a:t>
            </a:r>
          </a:p>
          <a:p>
            <a:pPr algn="l"/>
            <a:r>
              <a:rPr lang="en-NZ" sz="1600" b="0" i="0" u="none" strike="noStrike" baseline="0">
                <a:solidFill>
                  <a:srgbClr val="0070C0"/>
                </a:solidFill>
                <a:latin typeface="Georgia" panose="02040502050405020303" pitchFamily="18" charset="0"/>
              </a:rPr>
              <a:t>a decision within</a:t>
            </a:r>
          </a:p>
          <a:p>
            <a:pPr algn="l"/>
            <a:r>
              <a:rPr lang="en-NZ" sz="1600" b="1" i="0" u="none" strike="noStrike" baseline="0">
                <a:solidFill>
                  <a:srgbClr val="0070C0"/>
                </a:solidFill>
                <a:latin typeface="Georgia" panose="02040502050405020303" pitchFamily="18" charset="0"/>
              </a:rPr>
              <a:t>two months</a:t>
            </a:r>
            <a:endParaRPr lang="en-NZ" sz="1200" b="1">
              <a:solidFill>
                <a:srgbClr val="0070C0"/>
              </a:solidFill>
              <a:latin typeface="Georgia" panose="02040502050405020303" pitchFamily="18" charset="0"/>
            </a:endParaRPr>
          </a:p>
        </p:txBody>
      </p:sp>
      <p:sp>
        <p:nvSpPr>
          <p:cNvPr id="15" name="TextBox 14">
            <a:extLst>
              <a:ext uri="{FF2B5EF4-FFF2-40B4-BE49-F238E27FC236}">
                <a16:creationId xmlns:a16="http://schemas.microsoft.com/office/drawing/2014/main" id="{639EF2A0-51FE-37BD-B6C6-0B4436DA0789}"/>
              </a:ext>
            </a:extLst>
          </p:cNvPr>
          <p:cNvSpPr txBox="1"/>
          <p:nvPr/>
        </p:nvSpPr>
        <p:spPr>
          <a:xfrm>
            <a:off x="9853722" y="414670"/>
            <a:ext cx="2097273" cy="923330"/>
          </a:xfrm>
          <a:prstGeom prst="rect">
            <a:avLst/>
          </a:prstGeom>
          <a:noFill/>
        </p:spPr>
        <p:txBody>
          <a:bodyPr wrap="square" rtlCol="0">
            <a:spAutoFit/>
          </a:bodyPr>
          <a:lstStyle/>
          <a:p>
            <a:br>
              <a:rPr lang="mi-NZ" sz="1800">
                <a:solidFill>
                  <a:schemeClr val="bg1"/>
                </a:solidFill>
                <a:latin typeface="Georgia" panose="02040502050405020303" pitchFamily="18" charset="0"/>
              </a:rPr>
            </a:br>
            <a:r>
              <a:rPr lang="mi-NZ" sz="1800">
                <a:solidFill>
                  <a:schemeClr val="bg1"/>
                </a:solidFill>
                <a:latin typeface="Georgia" panose="02040502050405020303" pitchFamily="18" charset="0"/>
              </a:rPr>
              <a:t>Wekaweka Valley </a:t>
            </a:r>
            <a:br>
              <a:rPr lang="mi-NZ" sz="1800">
                <a:solidFill>
                  <a:schemeClr val="bg1"/>
                </a:solidFill>
                <a:latin typeface="Georgia" panose="02040502050405020303" pitchFamily="18" charset="0"/>
              </a:rPr>
            </a:br>
            <a:r>
              <a:rPr lang="mi-NZ" sz="1800">
                <a:solidFill>
                  <a:schemeClr val="bg1"/>
                </a:solidFill>
                <a:latin typeface="Georgia" panose="02040502050405020303" pitchFamily="18" charset="0"/>
              </a:rPr>
              <a:t>Community Trust</a:t>
            </a:r>
            <a:endParaRPr lang="en-NZ" sz="1800">
              <a:solidFill>
                <a:schemeClr val="bg1"/>
              </a:solidFill>
              <a:latin typeface="Georgia" panose="02040502050405020303" pitchFamily="18" charset="0"/>
            </a:endParaRPr>
          </a:p>
        </p:txBody>
      </p:sp>
      <p:cxnSp>
        <p:nvCxnSpPr>
          <p:cNvPr id="17" name="Straight Connector 16">
            <a:extLst>
              <a:ext uri="{FF2B5EF4-FFF2-40B4-BE49-F238E27FC236}">
                <a16:creationId xmlns:a16="http://schemas.microsoft.com/office/drawing/2014/main" id="{6380E3D6-A292-D68F-F12E-741E148432A1}"/>
              </a:ext>
            </a:extLst>
          </p:cNvPr>
          <p:cNvCxnSpPr>
            <a:cxnSpLocks/>
          </p:cNvCxnSpPr>
          <p:nvPr/>
        </p:nvCxnSpPr>
        <p:spPr>
          <a:xfrm>
            <a:off x="9664994" y="668149"/>
            <a:ext cx="0" cy="66985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938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5AA861-A8B1-CBCB-D28E-94B3B60E3BC4}"/>
              </a:ext>
            </a:extLst>
          </p:cNvPr>
          <p:cNvPicPr>
            <a:picLocks noChangeAspect="1"/>
          </p:cNvPicPr>
          <p:nvPr/>
        </p:nvPicPr>
        <p:blipFill>
          <a:blip r:embed="rId3"/>
          <a:srcRect l="15" r="15"/>
          <a:stretch/>
        </p:blipFill>
        <p:spPr>
          <a:xfrm>
            <a:off x="0" y="1"/>
            <a:ext cx="12197113" cy="6859444"/>
          </a:xfrm>
          <a:prstGeom prst="rect">
            <a:avLst/>
          </a:prstGeom>
        </p:spPr>
      </p:pic>
      <p:sp>
        <p:nvSpPr>
          <p:cNvPr id="13" name="Rectangle 12">
            <a:extLst>
              <a:ext uri="{FF2B5EF4-FFF2-40B4-BE49-F238E27FC236}">
                <a16:creationId xmlns:a16="http://schemas.microsoft.com/office/drawing/2014/main" id="{E57B2B30-1799-1A91-50F1-C365ABEC6D37}"/>
              </a:ext>
            </a:extLst>
          </p:cNvPr>
          <p:cNvSpPr/>
          <p:nvPr/>
        </p:nvSpPr>
        <p:spPr>
          <a:xfrm>
            <a:off x="1" y="220234"/>
            <a:ext cx="4210492" cy="2444234"/>
          </a:xfrm>
          <a:prstGeom prst="rect">
            <a:avLst/>
          </a:prstGeom>
          <a:solidFill>
            <a:schemeClr val="bg1">
              <a:alpha val="8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extBox 14">
            <a:extLst>
              <a:ext uri="{FF2B5EF4-FFF2-40B4-BE49-F238E27FC236}">
                <a16:creationId xmlns:a16="http://schemas.microsoft.com/office/drawing/2014/main" id="{5F84A847-2F88-D2F7-4368-1653735B050F}"/>
              </a:ext>
            </a:extLst>
          </p:cNvPr>
          <p:cNvSpPr txBox="1"/>
          <p:nvPr/>
        </p:nvSpPr>
        <p:spPr>
          <a:xfrm>
            <a:off x="2" y="414670"/>
            <a:ext cx="4210488" cy="830997"/>
          </a:xfrm>
          <a:prstGeom prst="rect">
            <a:avLst/>
          </a:prstGeom>
          <a:noFill/>
        </p:spPr>
        <p:txBody>
          <a:bodyPr wrap="square" lIns="91440" tIns="45720" rIns="91440" bIns="45720" rtlCol="0" anchor="t">
            <a:spAutoFit/>
          </a:bodyPr>
          <a:lstStyle/>
          <a:p>
            <a:pPr algn="ctr"/>
            <a:r>
              <a:rPr lang="en-NZ" sz="2400" b="1" i="0" u="none" strike="noStrike" baseline="0">
                <a:solidFill>
                  <a:srgbClr val="0070C0"/>
                </a:solidFill>
                <a:latin typeface="Georgia"/>
              </a:rPr>
              <a:t>Over $25,000 is a</a:t>
            </a:r>
          </a:p>
          <a:p>
            <a:pPr algn="ctr"/>
            <a:r>
              <a:rPr lang="en-NZ" sz="2400" b="1" i="0" u="none" strike="noStrike" baseline="0">
                <a:solidFill>
                  <a:srgbClr val="0070C0"/>
                </a:solidFill>
                <a:latin typeface="Georgia"/>
              </a:rPr>
              <a:t>Community Grant</a:t>
            </a:r>
            <a:endParaRPr lang="en-NZ" sz="1800" b="1">
              <a:solidFill>
                <a:srgbClr val="0070C0"/>
              </a:solidFill>
              <a:latin typeface="Georgia"/>
            </a:endParaRPr>
          </a:p>
        </p:txBody>
      </p:sp>
      <p:cxnSp>
        <p:nvCxnSpPr>
          <p:cNvPr id="16" name="Straight Connector 15">
            <a:extLst>
              <a:ext uri="{FF2B5EF4-FFF2-40B4-BE49-F238E27FC236}">
                <a16:creationId xmlns:a16="http://schemas.microsoft.com/office/drawing/2014/main" id="{F65196AE-ECD2-12C9-D33F-E0C1C35F65D1}"/>
              </a:ext>
            </a:extLst>
          </p:cNvPr>
          <p:cNvCxnSpPr>
            <a:cxnSpLocks/>
          </p:cNvCxnSpPr>
          <p:nvPr/>
        </p:nvCxnSpPr>
        <p:spPr>
          <a:xfrm>
            <a:off x="1796807" y="1391228"/>
            <a:ext cx="0" cy="91630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2CB6C2E-247D-BDE6-0EBF-BDA220954625}"/>
              </a:ext>
            </a:extLst>
          </p:cNvPr>
          <p:cNvSpPr txBox="1"/>
          <p:nvPr/>
        </p:nvSpPr>
        <p:spPr>
          <a:xfrm>
            <a:off x="2080016" y="1465900"/>
            <a:ext cx="2130470" cy="830997"/>
          </a:xfrm>
          <a:prstGeom prst="rect">
            <a:avLst/>
          </a:prstGeom>
          <a:noFill/>
        </p:spPr>
        <p:txBody>
          <a:bodyPr wrap="square" rtlCol="0">
            <a:spAutoFit/>
          </a:bodyPr>
          <a:lstStyle/>
          <a:p>
            <a:pPr algn="l"/>
            <a:r>
              <a:rPr lang="en-US" sz="1600" b="0" i="0" u="none" strike="noStrike" baseline="0">
                <a:solidFill>
                  <a:srgbClr val="0070C0"/>
                </a:solidFill>
                <a:latin typeface="Georgia" panose="02040502050405020303" pitchFamily="18" charset="0"/>
              </a:rPr>
              <a:t>We aim to give you</a:t>
            </a:r>
          </a:p>
          <a:p>
            <a:pPr algn="l"/>
            <a:r>
              <a:rPr lang="en-NZ" sz="1600" b="0" i="0" u="none" strike="noStrike" baseline="0">
                <a:solidFill>
                  <a:srgbClr val="0070C0"/>
                </a:solidFill>
                <a:latin typeface="Georgia" panose="02040502050405020303" pitchFamily="18" charset="0"/>
              </a:rPr>
              <a:t>a decision within</a:t>
            </a:r>
          </a:p>
          <a:p>
            <a:pPr algn="l"/>
            <a:r>
              <a:rPr lang="en-NZ" sz="1600" b="1" i="0" u="none" strike="noStrike" baseline="0">
                <a:solidFill>
                  <a:srgbClr val="0070C0"/>
                </a:solidFill>
                <a:latin typeface="Georgia" panose="02040502050405020303" pitchFamily="18" charset="0"/>
              </a:rPr>
              <a:t>five months</a:t>
            </a:r>
            <a:endParaRPr lang="en-NZ" sz="1200" b="1">
              <a:solidFill>
                <a:srgbClr val="0070C0"/>
              </a:solidFill>
              <a:latin typeface="Georgia" panose="02040502050405020303" pitchFamily="18" charset="0"/>
            </a:endParaRPr>
          </a:p>
        </p:txBody>
      </p:sp>
      <p:sp>
        <p:nvSpPr>
          <p:cNvPr id="18" name="TextBox 17">
            <a:extLst>
              <a:ext uri="{FF2B5EF4-FFF2-40B4-BE49-F238E27FC236}">
                <a16:creationId xmlns:a16="http://schemas.microsoft.com/office/drawing/2014/main" id="{E845FF03-EBF6-9458-D391-CC292C767F32}"/>
              </a:ext>
            </a:extLst>
          </p:cNvPr>
          <p:cNvSpPr txBox="1"/>
          <p:nvPr/>
        </p:nvSpPr>
        <p:spPr>
          <a:xfrm>
            <a:off x="9811193" y="5699052"/>
            <a:ext cx="2097273" cy="646331"/>
          </a:xfrm>
          <a:prstGeom prst="rect">
            <a:avLst/>
          </a:prstGeom>
          <a:noFill/>
        </p:spPr>
        <p:txBody>
          <a:bodyPr wrap="square" rtlCol="0">
            <a:spAutoFit/>
          </a:bodyPr>
          <a:lstStyle/>
          <a:p>
            <a:br>
              <a:rPr lang="mi-NZ" sz="1800">
                <a:solidFill>
                  <a:schemeClr val="bg1"/>
                </a:solidFill>
                <a:latin typeface="Georgia" panose="02040502050405020303" pitchFamily="18" charset="0"/>
              </a:rPr>
            </a:br>
            <a:r>
              <a:rPr lang="mi-NZ" sz="1800">
                <a:solidFill>
                  <a:schemeClr val="bg1"/>
                </a:solidFill>
                <a:latin typeface="Georgia" panose="02040502050405020303" pitchFamily="18" charset="0"/>
              </a:rPr>
              <a:t>Kaipātiki Project </a:t>
            </a:r>
            <a:endParaRPr lang="en-NZ" sz="1800">
              <a:solidFill>
                <a:schemeClr val="bg1"/>
              </a:solidFill>
              <a:latin typeface="Georgia" panose="02040502050405020303" pitchFamily="18" charset="0"/>
            </a:endParaRPr>
          </a:p>
        </p:txBody>
      </p:sp>
      <p:cxnSp>
        <p:nvCxnSpPr>
          <p:cNvPr id="19" name="Straight Connector 18">
            <a:extLst>
              <a:ext uri="{FF2B5EF4-FFF2-40B4-BE49-F238E27FC236}">
                <a16:creationId xmlns:a16="http://schemas.microsoft.com/office/drawing/2014/main" id="{5566B521-4C92-4097-99BA-4ED4B594D35B}"/>
              </a:ext>
            </a:extLst>
          </p:cNvPr>
          <p:cNvCxnSpPr>
            <a:cxnSpLocks/>
          </p:cNvCxnSpPr>
          <p:nvPr/>
        </p:nvCxnSpPr>
        <p:spPr>
          <a:xfrm>
            <a:off x="9622465" y="5943048"/>
            <a:ext cx="0" cy="402335"/>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Picture 2" descr="A blue circle with a heart shape with a hand shake&#10;&#10;Description automatically generated">
            <a:extLst>
              <a:ext uri="{FF2B5EF4-FFF2-40B4-BE49-F238E27FC236}">
                <a16:creationId xmlns:a16="http://schemas.microsoft.com/office/drawing/2014/main" id="{29D5EEA8-8A6A-2884-BC63-1381FC9EEB01}"/>
              </a:ext>
            </a:extLst>
          </p:cNvPr>
          <p:cNvPicPr>
            <a:picLocks noChangeAspect="1"/>
          </p:cNvPicPr>
          <p:nvPr/>
        </p:nvPicPr>
        <p:blipFill>
          <a:blip r:embed="rId4"/>
          <a:stretch>
            <a:fillRect/>
          </a:stretch>
        </p:blipFill>
        <p:spPr>
          <a:xfrm>
            <a:off x="553327" y="1391228"/>
            <a:ext cx="916302" cy="916302"/>
          </a:xfrm>
          <a:prstGeom prst="rect">
            <a:avLst/>
          </a:prstGeom>
        </p:spPr>
      </p:pic>
    </p:spTree>
    <p:extLst>
      <p:ext uri="{BB962C8B-B14F-4D97-AF65-F5344CB8AC3E}">
        <p14:creationId xmlns:p14="http://schemas.microsoft.com/office/powerpoint/2010/main" val="489923039"/>
      </p:ext>
    </p:extLst>
  </p:cSld>
  <p:clrMapOvr>
    <a:masterClrMapping/>
  </p:clrMapOvr>
</p:sld>
</file>

<file path=ppt/theme/theme1.xml><?xml version="1.0" encoding="utf-8"?>
<a:theme xmlns:a="http://schemas.openxmlformats.org/drawingml/2006/main" name="2_Office Theme">
  <a:themeElements>
    <a:clrScheme name="Foundation North 2">
      <a:dk1>
        <a:srgbClr val="525757"/>
      </a:dk1>
      <a:lt1>
        <a:srgbClr val="FFFFFF"/>
      </a:lt1>
      <a:dk2>
        <a:srgbClr val="23542D"/>
      </a:dk2>
      <a:lt2>
        <a:srgbClr val="4AA35A"/>
      </a:lt2>
      <a:accent1>
        <a:srgbClr val="A6CE38"/>
      </a:accent1>
      <a:accent2>
        <a:srgbClr val="EAEAEA"/>
      </a:accent2>
      <a:accent3>
        <a:srgbClr val="FFFFFF"/>
      </a:accent3>
      <a:accent4>
        <a:srgbClr val="FFFFFF"/>
      </a:accent4>
      <a:accent5>
        <a:srgbClr val="FFFFFF"/>
      </a:accent5>
      <a:accent6>
        <a:srgbClr val="FFFFFF"/>
      </a:accent6>
      <a:hlink>
        <a:srgbClr val="535757"/>
      </a:hlink>
      <a:folHlink>
        <a:srgbClr val="53575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8854C0CD61DF4190E6571CB820FED4" ma:contentTypeVersion="20" ma:contentTypeDescription="Create a new document." ma:contentTypeScope="" ma:versionID="b25fbac49f80778cdb876da67642c0f0">
  <xsd:schema xmlns:xsd="http://www.w3.org/2001/XMLSchema" xmlns:xs="http://www.w3.org/2001/XMLSchema" xmlns:p="http://schemas.microsoft.com/office/2006/metadata/properties" xmlns:ns2="3f31e96a-3caf-47e8-aa0a-577c81dc7983" xmlns:ns3="62769df0-ab42-4dfe-8fd7-0cfdc3e421cf" targetNamespace="http://schemas.microsoft.com/office/2006/metadata/properties" ma:root="true" ma:fieldsID="dba4cf85ae99130e0e298b90571f8d5d" ns2:_="" ns3:_="">
    <xsd:import namespace="3f31e96a-3caf-47e8-aa0a-577c81dc7983"/>
    <xsd:import namespace="62769df0-ab42-4dfe-8fd7-0cfdc3e421c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Contact" minOccurs="0"/>
                <xsd:element ref="ns2:Details" minOccurs="0"/>
                <xsd:element ref="ns2:MediaServiceLocation" minOccurs="0"/>
                <xsd:element ref="ns2:MediaServiceBillingMetadata"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31e96a-3caf-47e8-aa0a-577c81dc79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ab88f2a-9dea-4280-b1fe-1a915cc3dcb2"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Contact" ma:index="23" nillable="true" ma:displayName="Contact" ma:format="Dropdown" ma:internalName="Contact">
      <xsd:simpleType>
        <xsd:restriction base="dms:Note">
          <xsd:maxLength value="255"/>
        </xsd:restriction>
      </xsd:simpleType>
    </xsd:element>
    <xsd:element name="Details" ma:index="24" nillable="true" ma:displayName="Details" ma:format="Dropdown" ma:internalName="Details">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Note" ma:index="27" nillable="true" ma:displayName="Note" ma:format="Dropdown" ma:internalName="Not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769df0-ab42-4dfe-8fd7-0cfdc3e421c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822f1f7-1443-43cc-b8b9-75a4773eb3fc}" ma:internalName="TaxCatchAll" ma:showField="CatchAllData" ma:web="62769df0-ab42-4dfe-8fd7-0cfdc3e421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2769df0-ab42-4dfe-8fd7-0cfdc3e421cf">
      <UserInfo>
        <DisplayName>Lisa Ridehalgh</DisplayName>
        <AccountId>12</AccountId>
        <AccountType/>
      </UserInfo>
      <UserInfo>
        <DisplayName>Piper Robson</DisplayName>
        <AccountId>22</AccountId>
        <AccountType/>
      </UserInfo>
    </SharedWithUsers>
    <lcf76f155ced4ddcb4097134ff3c332f xmlns="3f31e96a-3caf-47e8-aa0a-577c81dc7983">
      <Terms xmlns="http://schemas.microsoft.com/office/infopath/2007/PartnerControls"/>
    </lcf76f155ced4ddcb4097134ff3c332f>
    <TaxCatchAll xmlns="62769df0-ab42-4dfe-8fd7-0cfdc3e421cf" xsi:nil="true"/>
    <Details xmlns="3f31e96a-3caf-47e8-aa0a-577c81dc7983" xsi:nil="true"/>
    <Contact xmlns="3f31e96a-3caf-47e8-aa0a-577c81dc7983" xsi:nil="true"/>
    <Note xmlns="3f31e96a-3caf-47e8-aa0a-577c81dc798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A7E534-F7ED-4102-8B71-28A35484F8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31e96a-3caf-47e8-aa0a-577c81dc7983"/>
    <ds:schemaRef ds:uri="62769df0-ab42-4dfe-8fd7-0cfdc3e421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585587-8E32-4611-904F-8620F113EB2B}">
  <ds:schemaRefs>
    <ds:schemaRef ds:uri="7df0b941-5d9a-4048-9637-7ca612ee055f"/>
    <ds:schemaRef ds:uri="a9810f91-d32b-4002-ac36-ae7e0c42c0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30012de-4ddd-4912-bec9-e242f70a7fd8"/>
    <ds:schemaRef ds:uri="c10e11c2-8a8e-4f60-98cd-f94ab88ec187"/>
    <ds:schemaRef ds:uri="62769df0-ab42-4dfe-8fd7-0cfdc3e421cf"/>
    <ds:schemaRef ds:uri="3f31e96a-3caf-47e8-aa0a-577c81dc7983"/>
  </ds:schemaRefs>
</ds:datastoreItem>
</file>

<file path=customXml/itemProps3.xml><?xml version="1.0" encoding="utf-8"?>
<ds:datastoreItem xmlns:ds="http://schemas.openxmlformats.org/officeDocument/2006/customXml" ds:itemID="{8949D612-D468-480E-BD2B-14DCE49FE5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1393</TotalTime>
  <Words>993</Words>
  <Application>Microsoft Office PowerPoint</Application>
  <PresentationFormat>Widescreen</PresentationFormat>
  <Paragraphs>101</Paragraphs>
  <Slides>17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Domaine Text</vt:lpstr>
      <vt:lpstr>Domaine Text Light</vt:lpstr>
      <vt:lpstr>Georgia</vt:lpstr>
      <vt:lpstr>Georgia </vt:lpstr>
      <vt:lpstr>Segoe UI</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Nga Mihi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Presentation</dc:title>
  <dc:creator>Anna | Curative</dc:creator>
  <cp:lastModifiedBy>Simon Ritchie</cp:lastModifiedBy>
  <cp:revision>9</cp:revision>
  <dcterms:created xsi:type="dcterms:W3CDTF">2022-08-24T04:41:07Z</dcterms:created>
  <dcterms:modified xsi:type="dcterms:W3CDTF">2026-02-18T20:31:02Z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0x010100F68854C0CD61DF4190E6571CB820FED4</vt:lpwstr>
  </property>
  <property fmtid="{D5CDD505-2E9C-101B-9397-08002B2CF9AE}" pid="3" name="MediaServiceImageTags">
    <vt:lpwstr/>
  </property>
  <property fmtid="{D5CDD505-2E9C-101B-9397-08002B2CF9AE}" pid="4" name="Order">
    <vt:r8>2108400</vt:r8>
  </property>
</Properties>
</file>