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77" r:id="rId3"/>
    <p:sldId id="260" r:id="rId4"/>
    <p:sldId id="266" r:id="rId5"/>
    <p:sldId id="273" r:id="rId6"/>
    <p:sldId id="276" r:id="rId7"/>
    <p:sldId id="275" r:id="rId8"/>
    <p:sldId id="264" r:id="rId9"/>
    <p:sldId id="281" r:id="rId10"/>
    <p:sldId id="272" r:id="rId11"/>
    <p:sldId id="278" r:id="rId12"/>
    <p:sldId id="279" r:id="rId13"/>
    <p:sldId id="274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7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406" y="4512376"/>
            <a:ext cx="8639776" cy="90019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06" y="1720884"/>
            <a:ext cx="8639775" cy="2734693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145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38" y="1255172"/>
            <a:ext cx="9297346" cy="105070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24338" y="2419468"/>
            <a:ext cx="9297346" cy="32543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8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6961" y="1414196"/>
            <a:ext cx="1817441" cy="410060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6042" y="1414196"/>
            <a:ext cx="7780919" cy="410060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5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een text on a black background">
            <a:extLst>
              <a:ext uri="{FF2B5EF4-FFF2-40B4-BE49-F238E27FC236}">
                <a16:creationId xmlns:a16="http://schemas.microsoft.com/office/drawing/2014/main" id="{F85EAB58-9507-6FDA-BF5E-A6203CE30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69" y="6004215"/>
            <a:ext cx="3039956" cy="9027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9757EC-DC54-FB76-3B93-44C649A17B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4047" y="377823"/>
            <a:ext cx="8937511" cy="10729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C76385-4554-4810-E3CD-45197F6A1FF0}"/>
              </a:ext>
            </a:extLst>
          </p:cNvPr>
          <p:cNvSpPr txBox="1"/>
          <p:nvPr userDrawn="1"/>
        </p:nvSpPr>
        <p:spPr>
          <a:xfrm>
            <a:off x="8718467" y="6271925"/>
            <a:ext cx="2693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/>
              <a:t>www.fourwindsfoundation.co.nz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6491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74" y="2413788"/>
            <a:ext cx="8085116" cy="27375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2474" y="1351721"/>
            <a:ext cx="8085118" cy="99391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9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17" y="1272209"/>
            <a:ext cx="9164725" cy="103367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817" y="2425148"/>
            <a:ext cx="4188635" cy="31606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355" y="2425148"/>
            <a:ext cx="4188635" cy="31606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2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42" y="600817"/>
            <a:ext cx="10079497" cy="1168706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442" y="1798488"/>
            <a:ext cx="4599587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442" y="2777279"/>
            <a:ext cx="4599587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352" y="1798488"/>
            <a:ext cx="4599588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7352" y="2777279"/>
            <a:ext cx="4599588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571185" y="2593591"/>
            <a:ext cx="452575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107503" y="2593591"/>
            <a:ext cx="450952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2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4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1" y="1391478"/>
            <a:ext cx="3288432" cy="195141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35" y="920080"/>
            <a:ext cx="5312467" cy="502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1" y="3566727"/>
            <a:ext cx="3288432" cy="1766325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AAC029-BE5C-900C-E7D2-DE6E31789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9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0" y="1391478"/>
            <a:ext cx="3322510" cy="203752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07143" y="931857"/>
            <a:ext cx="5351659" cy="49963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0" y="3742792"/>
            <a:ext cx="3322510" cy="1590261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8EE65-D4F9-418A-1628-F5DFD3DB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4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2" y="1233199"/>
            <a:ext cx="8977511" cy="1073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444" y="2419639"/>
            <a:ext cx="8977509" cy="314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E7736193-EDE3-4BB5-AE5F-E6E5472AB8B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657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7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1" r:id="rId6"/>
    <p:sldLayoutId id="2147483697" r:id="rId7"/>
    <p:sldLayoutId id="2147483698" r:id="rId8"/>
    <p:sldLayoutId id="2147483699" r:id="rId9"/>
    <p:sldLayoutId id="2147483700" r:id="rId10"/>
    <p:sldLayoutId id="2147483702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urwindsfoundation.co.n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69A44F-2F40-80E7-A281-D6CD6C1D7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00" y="2550426"/>
            <a:ext cx="3557394" cy="21441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C8DCE1-493F-D045-876D-C05B62A0E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103" y="1770111"/>
            <a:ext cx="2772162" cy="34675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7A27F8-6FAC-E5A0-5C20-E8918A0B7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862" y="4694548"/>
            <a:ext cx="4114138" cy="21047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5E9B0F-3276-D798-449A-ECF9ABE58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936" y="1861846"/>
            <a:ext cx="5191893" cy="14468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DC1FEE-AA7B-6EEA-A792-87E9FD5B6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35" y="4364687"/>
            <a:ext cx="3919444" cy="22602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ADCD5D-F4CD-0FBF-87CA-CC970D0BCC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7323" y="3346383"/>
            <a:ext cx="3557394" cy="28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7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635F0-798B-87EB-E60F-722F178C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44" y="1810039"/>
            <a:ext cx="8977509" cy="31417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500" dirty="0"/>
              <a:t>How to make your application</a:t>
            </a:r>
          </a:p>
          <a:p>
            <a:r>
              <a:rPr lang="en-US" dirty="0"/>
              <a:t>Find our portal on our website, </a:t>
            </a:r>
            <a:r>
              <a:rPr lang="en-US" dirty="0">
                <a:hlinkClick r:id="rId2"/>
              </a:rPr>
              <a:t>www.fourwindsfoundation.co.nz</a:t>
            </a:r>
            <a:endParaRPr lang="en-US" dirty="0"/>
          </a:p>
          <a:p>
            <a:r>
              <a:rPr lang="en-US" dirty="0"/>
              <a:t>Ensure that you have all the required information and that it is signed if necessary</a:t>
            </a:r>
          </a:p>
          <a:p>
            <a:r>
              <a:rPr lang="en-US" dirty="0"/>
              <a:t>All quotes and signed documents must be less than 3 months old</a:t>
            </a:r>
          </a:p>
          <a:p>
            <a:r>
              <a:rPr lang="en-US" dirty="0"/>
              <a:t>Select the correct purposes, TLAs, </a:t>
            </a:r>
            <a:r>
              <a:rPr lang="en-US" dirty="0" err="1"/>
              <a:t>etc</a:t>
            </a:r>
            <a:r>
              <a:rPr lang="en-US" dirty="0"/>
              <a:t> in the application</a:t>
            </a:r>
          </a:p>
          <a:p>
            <a:r>
              <a:rPr lang="en-US" dirty="0"/>
              <a:t>Read the questions on the application</a:t>
            </a:r>
          </a:p>
          <a:p>
            <a:r>
              <a:rPr lang="en-US" dirty="0"/>
              <a:t>Keep your organisation settings up to date, </a:t>
            </a:r>
            <a:r>
              <a:rPr lang="en-US" dirty="0" err="1"/>
              <a:t>ie</a:t>
            </a:r>
            <a:r>
              <a:rPr lang="en-US" dirty="0"/>
              <a:t>. Number of members</a:t>
            </a:r>
          </a:p>
        </p:txBody>
      </p:sp>
    </p:spTree>
    <p:extLst>
      <p:ext uri="{BB962C8B-B14F-4D97-AF65-F5344CB8AC3E}">
        <p14:creationId xmlns:p14="http://schemas.microsoft.com/office/powerpoint/2010/main" val="245986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635F0-798B-87EB-E60F-722F178C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394" y="1933864"/>
            <a:ext cx="8977509" cy="314178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500" dirty="0"/>
              <a:t>Documentation Requirements</a:t>
            </a:r>
          </a:p>
          <a:p>
            <a:r>
              <a:rPr lang="en-US" dirty="0"/>
              <a:t>Confirmation of bank account (bank deposit slip or similar verification)</a:t>
            </a:r>
          </a:p>
          <a:p>
            <a:r>
              <a:rPr lang="en-US" dirty="0"/>
              <a:t>Resolution/Declaration from your organisation – we prefer for you to use our templates which can be found on our website and portal</a:t>
            </a:r>
          </a:p>
          <a:p>
            <a:r>
              <a:rPr lang="en-US" dirty="0"/>
              <a:t>Two quotes detailing items applied for (where applicable) </a:t>
            </a:r>
          </a:p>
          <a:p>
            <a:r>
              <a:rPr lang="en-US" dirty="0"/>
              <a:t>Job contract including job description (where applicable)</a:t>
            </a:r>
          </a:p>
          <a:p>
            <a:r>
              <a:rPr lang="en-US" dirty="0"/>
              <a:t>Signed Financial Statements (most current year available)</a:t>
            </a:r>
          </a:p>
          <a:p>
            <a:r>
              <a:rPr lang="en-US" dirty="0"/>
              <a:t>See our website for further details and requirements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9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635F0-798B-87EB-E60F-722F178C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245" y="1858107"/>
            <a:ext cx="8977509" cy="314178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500" dirty="0"/>
              <a:t>What to do once you’ve applied</a:t>
            </a:r>
          </a:p>
          <a:p>
            <a:r>
              <a:rPr lang="en-US" dirty="0"/>
              <a:t>Check you are receiving our notifications by email</a:t>
            </a:r>
          </a:p>
          <a:p>
            <a:r>
              <a:rPr lang="en-US" dirty="0"/>
              <a:t>Read and respond to any questions or requests we send you in a timely manner</a:t>
            </a:r>
          </a:p>
          <a:p>
            <a:r>
              <a:rPr lang="en-US" dirty="0"/>
              <a:t>If you receive funding, check your approval letter for approved supplier, conditions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Submit your accountability on time</a:t>
            </a:r>
          </a:p>
          <a:p>
            <a:r>
              <a:rPr lang="en-US" dirty="0"/>
              <a:t>Request a variation if you need to change a supplier or request an extension</a:t>
            </a:r>
          </a:p>
          <a:p>
            <a:r>
              <a:rPr lang="en-US" dirty="0"/>
              <a:t>Let us know if a contact person has left your organisation</a:t>
            </a:r>
          </a:p>
          <a:p>
            <a:r>
              <a:rPr lang="en-US" dirty="0"/>
              <a:t>Let us know if you receive other funding for the same purpose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635F0-798B-87EB-E60F-722F178C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245" y="1858107"/>
            <a:ext cx="8977509" cy="389499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500" dirty="0"/>
              <a:t>How can you thank us</a:t>
            </a:r>
          </a:p>
          <a:p>
            <a:r>
              <a:rPr lang="en-US" dirty="0"/>
              <a:t>Submit photos of how you have used the funds – and ensure we have permission to use these on our website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Download the Four Winds logo from our website for use in your newsletter or social media</a:t>
            </a:r>
          </a:p>
          <a:p>
            <a:r>
              <a:rPr lang="en-US" dirty="0"/>
              <a:t>Post on your social media accounts about our grants and how they will help you</a:t>
            </a:r>
          </a:p>
          <a:p>
            <a:r>
              <a:rPr lang="en-US" dirty="0"/>
              <a:t>Install signage on vehicles or on buildings funded by Four Winds</a:t>
            </a:r>
          </a:p>
          <a:p>
            <a:r>
              <a:rPr lang="en-US" dirty="0"/>
              <a:t>Borrow our Four Winds flags for your event </a:t>
            </a:r>
          </a:p>
          <a:p>
            <a:r>
              <a:rPr lang="en-US" dirty="0"/>
              <a:t>Support your local venues</a:t>
            </a:r>
          </a:p>
          <a:p>
            <a:r>
              <a:rPr lang="en-US" dirty="0"/>
              <a:t>Submit your accountability on time</a:t>
            </a:r>
          </a:p>
          <a:p>
            <a:r>
              <a:rPr lang="en-US" dirty="0"/>
              <a:t>Contact us directly for further advice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52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69A44F-2F40-80E7-A281-D6CD6C1D7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00" y="2550426"/>
            <a:ext cx="3557394" cy="21441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C8DCE1-493F-D045-876D-C05B62A0E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103" y="1770111"/>
            <a:ext cx="2772162" cy="34675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7A27F8-6FAC-E5A0-5C20-E8918A0B7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862" y="4694548"/>
            <a:ext cx="4114138" cy="21047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5E9B0F-3276-D798-449A-ECF9ABE58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936" y="1861846"/>
            <a:ext cx="5191893" cy="14468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DC1FEE-AA7B-6EEA-A792-87E9FD5B6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35" y="4364687"/>
            <a:ext cx="3919444" cy="22602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ADCD5D-F4CD-0FBF-87CA-CC970D0BCC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7323" y="3346383"/>
            <a:ext cx="3557394" cy="28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9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635F0-798B-87EB-E60F-722F178C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44" y="1858107"/>
            <a:ext cx="8977509" cy="31417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500" dirty="0"/>
              <a:t>Funding Categories</a:t>
            </a:r>
          </a:p>
          <a:p>
            <a:r>
              <a:rPr lang="en-US" dirty="0"/>
              <a:t>Sport (amateur sports teams/clubs)</a:t>
            </a:r>
          </a:p>
          <a:p>
            <a:r>
              <a:rPr lang="en-US" dirty="0"/>
              <a:t>Community </a:t>
            </a:r>
          </a:p>
          <a:p>
            <a:r>
              <a:rPr lang="en-US" dirty="0"/>
              <a:t>Health, Welfare &amp; Rescue Services</a:t>
            </a:r>
          </a:p>
          <a:p>
            <a:r>
              <a:rPr lang="en-US" dirty="0"/>
              <a:t>Research and Education</a:t>
            </a:r>
          </a:p>
          <a:p>
            <a:r>
              <a:rPr lang="en-US" dirty="0"/>
              <a:t>Arts &amp; Culture</a:t>
            </a:r>
          </a:p>
          <a:p>
            <a:r>
              <a:rPr lang="en-US" dirty="0"/>
              <a:t>Environment &amp; Animals</a:t>
            </a:r>
          </a:p>
        </p:txBody>
      </p:sp>
    </p:spTree>
    <p:extLst>
      <p:ext uri="{BB962C8B-B14F-4D97-AF65-F5344CB8AC3E}">
        <p14:creationId xmlns:p14="http://schemas.microsoft.com/office/powerpoint/2010/main" val="113187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635F0-798B-87EB-E60F-722F178C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68" y="1899673"/>
            <a:ext cx="9875260" cy="41817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/>
              <a:t>Funding Rounds</a:t>
            </a:r>
          </a:p>
          <a:p>
            <a:r>
              <a:rPr lang="en-US" dirty="0"/>
              <a:t>The NPC (Net Proceeds Committee) meets every month to consider applications</a:t>
            </a:r>
          </a:p>
          <a:p>
            <a:r>
              <a:rPr lang="en-US" dirty="0"/>
              <a:t>Meetings are usually held in the last week of the month </a:t>
            </a:r>
          </a:p>
          <a:p>
            <a:r>
              <a:rPr lang="en-US" dirty="0"/>
              <a:t>Applications must be received by the 25</a:t>
            </a:r>
            <a:r>
              <a:rPr lang="en-US" baseline="30000" dirty="0"/>
              <a:t>th</a:t>
            </a:r>
            <a:r>
              <a:rPr lang="en-US" dirty="0"/>
              <a:t> day of the month</a:t>
            </a:r>
          </a:p>
          <a:p>
            <a:r>
              <a:rPr lang="en-US" dirty="0"/>
              <a:t>These are considered at the following month’s meeting </a:t>
            </a:r>
            <a:r>
              <a:rPr lang="en-US" dirty="0" err="1"/>
              <a:t>eg.</a:t>
            </a:r>
            <a:r>
              <a:rPr lang="en-US" dirty="0"/>
              <a:t> Apply by 25</a:t>
            </a:r>
            <a:r>
              <a:rPr lang="en-US" baseline="30000" dirty="0"/>
              <a:t>th</a:t>
            </a:r>
            <a:r>
              <a:rPr lang="en-US" dirty="0"/>
              <a:t> February, discussed at March meeting, funded beginning of April</a:t>
            </a:r>
          </a:p>
          <a:p>
            <a:r>
              <a:rPr lang="en-US" dirty="0"/>
              <a:t>See our website for funding rounds</a:t>
            </a:r>
          </a:p>
        </p:txBody>
      </p:sp>
    </p:spTree>
    <p:extLst>
      <p:ext uri="{BB962C8B-B14F-4D97-AF65-F5344CB8AC3E}">
        <p14:creationId xmlns:p14="http://schemas.microsoft.com/office/powerpoint/2010/main" val="209470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635F0-798B-87EB-E60F-722F178C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44" y="1899673"/>
            <a:ext cx="8977509" cy="41817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/>
              <a:t>Application Requirements</a:t>
            </a:r>
          </a:p>
          <a:p>
            <a:r>
              <a:rPr lang="en-US" dirty="0"/>
              <a:t>Applications must be submitted via our online portal</a:t>
            </a:r>
          </a:p>
          <a:p>
            <a:r>
              <a:rPr lang="en-US" dirty="0"/>
              <a:t>Only 1 application per month will be considered</a:t>
            </a:r>
          </a:p>
          <a:p>
            <a:r>
              <a:rPr lang="en-US" dirty="0"/>
              <a:t>Limit of 4 applications per year</a:t>
            </a:r>
          </a:p>
          <a:p>
            <a:r>
              <a:rPr lang="en-US" dirty="0"/>
              <a:t>Any previous outstanding accountability should be completed prior to consideration</a:t>
            </a:r>
          </a:p>
          <a:p>
            <a:r>
              <a:rPr lang="en-US" dirty="0"/>
              <a:t>Applicants must be an Incorporated Society or have some other legal standing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635F0-798B-87EB-E60F-722F178C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44" y="1690587"/>
            <a:ext cx="8977509" cy="4599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/>
              <a:t>General Info </a:t>
            </a:r>
          </a:p>
          <a:p>
            <a:r>
              <a:rPr lang="en-US" dirty="0"/>
              <a:t>We generally fund three months of costs or an event within three months of the meeting date</a:t>
            </a:r>
          </a:p>
          <a:p>
            <a:r>
              <a:rPr lang="en-US" dirty="0"/>
              <a:t>Funding </a:t>
            </a:r>
            <a:r>
              <a:rPr lang="en-US" b="1" u="sng" dirty="0"/>
              <a:t>cannot</a:t>
            </a:r>
            <a:r>
              <a:rPr lang="en-US" dirty="0"/>
              <a:t> be granted for events that have already occurred</a:t>
            </a:r>
          </a:p>
          <a:p>
            <a:r>
              <a:rPr lang="en-US" dirty="0"/>
              <a:t>Any payments made prior to the meeting will be considered retrospective (including deposits on bookings)</a:t>
            </a:r>
          </a:p>
          <a:p>
            <a:r>
              <a:rPr lang="en-US" dirty="0"/>
              <a:t>Results will be communicated by email – no verbal results</a:t>
            </a:r>
          </a:p>
          <a:p>
            <a:r>
              <a:rPr lang="en-US" dirty="0"/>
              <a:t>Accountability documents are due within three months </a:t>
            </a:r>
          </a:p>
          <a:p>
            <a:r>
              <a:rPr lang="en-US" dirty="0"/>
              <a:t>You can call or email us anytime, see our website for contact info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6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635F0-798B-87EB-E60F-722F178C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44" y="1899673"/>
            <a:ext cx="8977509" cy="41817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/>
              <a:t>Other Information </a:t>
            </a:r>
          </a:p>
          <a:p>
            <a:r>
              <a:rPr lang="en-US" dirty="0"/>
              <a:t>Funds must be used for the specific purpose for which you applied</a:t>
            </a:r>
          </a:p>
          <a:p>
            <a:r>
              <a:rPr lang="en-US" dirty="0"/>
              <a:t>Suppliers used must be as per approved quote (notified with approval letter)</a:t>
            </a:r>
          </a:p>
          <a:p>
            <a:r>
              <a:rPr lang="en-US" dirty="0"/>
              <a:t>Any funds not used for the approved purpose must be refunded</a:t>
            </a:r>
          </a:p>
          <a:p>
            <a:r>
              <a:rPr lang="en-US" dirty="0"/>
              <a:t>In the event funding is granted from another organisation for the same purpose, a refund must be made</a:t>
            </a:r>
          </a:p>
        </p:txBody>
      </p:sp>
    </p:spTree>
    <p:extLst>
      <p:ext uri="{BB962C8B-B14F-4D97-AF65-F5344CB8AC3E}">
        <p14:creationId xmlns:p14="http://schemas.microsoft.com/office/powerpoint/2010/main" val="410046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635F0-798B-87EB-E60F-722F178C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44" y="1690587"/>
            <a:ext cx="8977509" cy="4599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/>
              <a:t>Funding Regions</a:t>
            </a:r>
          </a:p>
          <a:p>
            <a:r>
              <a:rPr lang="en-US" dirty="0"/>
              <a:t>Priority is given to applications that are within the TLA (Territorial Local Authorities) areas that we have venues in</a:t>
            </a:r>
          </a:p>
          <a:p>
            <a:r>
              <a:rPr lang="en-US" dirty="0"/>
              <a:t>We also fund National </a:t>
            </a:r>
            <a:r>
              <a:rPr lang="en-US" dirty="0" err="1"/>
              <a:t>organisations</a:t>
            </a:r>
            <a:endParaRPr lang="en-US" dirty="0"/>
          </a:p>
          <a:p>
            <a:r>
              <a:rPr lang="en-US" dirty="0"/>
              <a:t>Check that we have a venue in your area before submitting an application </a:t>
            </a:r>
          </a:p>
          <a:p>
            <a:r>
              <a:rPr lang="en-US" dirty="0"/>
              <a:t>Venues do change so check each time </a:t>
            </a:r>
          </a:p>
        </p:txBody>
      </p:sp>
    </p:spTree>
    <p:extLst>
      <p:ext uri="{BB962C8B-B14F-4D97-AF65-F5344CB8AC3E}">
        <p14:creationId xmlns:p14="http://schemas.microsoft.com/office/powerpoint/2010/main" val="235964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635F0-798B-87EB-E60F-722F178C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44" y="1819564"/>
            <a:ext cx="8977509" cy="380971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800" dirty="0"/>
              <a:t>What we can fund</a:t>
            </a:r>
          </a:p>
          <a:p>
            <a:r>
              <a:rPr lang="en-US" sz="2600" dirty="0"/>
              <a:t>Event costs – </a:t>
            </a:r>
            <a:r>
              <a:rPr lang="en-US" sz="2600" dirty="0" err="1"/>
              <a:t>portaloos</a:t>
            </a:r>
            <a:r>
              <a:rPr lang="en-US" sz="2600" dirty="0"/>
              <a:t>, fencing, security, stage hire, traffic management, </a:t>
            </a:r>
            <a:r>
              <a:rPr lang="en-US" sz="2600" dirty="0" err="1"/>
              <a:t>etc</a:t>
            </a:r>
            <a:endParaRPr lang="en-US" sz="2600" dirty="0"/>
          </a:p>
          <a:p>
            <a:r>
              <a:rPr lang="en-US" sz="2600" dirty="0"/>
              <a:t>Tournament costs – van hire, accommodation, flights</a:t>
            </a:r>
          </a:p>
          <a:p>
            <a:r>
              <a:rPr lang="en-US" sz="2600" dirty="0"/>
              <a:t>Sports equipment – balls, goals, </a:t>
            </a:r>
            <a:r>
              <a:rPr lang="en-US" sz="2600" dirty="0" err="1"/>
              <a:t>etc</a:t>
            </a:r>
            <a:endParaRPr lang="en-US" sz="2600" dirty="0"/>
          </a:p>
          <a:p>
            <a:r>
              <a:rPr lang="en-US" sz="2600" dirty="0"/>
              <a:t>Uniforms – playing uniforms only (no coaches, managers, training)</a:t>
            </a:r>
          </a:p>
          <a:p>
            <a:r>
              <a:rPr lang="en-US" sz="2600" dirty="0"/>
              <a:t>Salaries</a:t>
            </a:r>
          </a:p>
          <a:p>
            <a:r>
              <a:rPr lang="en-US" sz="2600" dirty="0"/>
              <a:t>Building costs</a:t>
            </a:r>
          </a:p>
          <a:p>
            <a:r>
              <a:rPr lang="en-US" sz="2600" dirty="0"/>
              <a:t>Playgrounds and play equipment</a:t>
            </a:r>
          </a:p>
          <a:p>
            <a:r>
              <a:rPr lang="en-US" sz="2600" dirty="0"/>
              <a:t>IT equipment</a:t>
            </a:r>
          </a:p>
          <a:p>
            <a:r>
              <a:rPr lang="en-US" sz="2600" dirty="0"/>
              <a:t>And more</a:t>
            </a:r>
          </a:p>
        </p:txBody>
      </p:sp>
    </p:spTree>
    <p:extLst>
      <p:ext uri="{BB962C8B-B14F-4D97-AF65-F5344CB8AC3E}">
        <p14:creationId xmlns:p14="http://schemas.microsoft.com/office/powerpoint/2010/main" val="324640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635F0-798B-87EB-E60F-722F178C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44" y="1819564"/>
            <a:ext cx="8977509" cy="380971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800" dirty="0"/>
              <a:t>Unauthorised Purpose</a:t>
            </a:r>
          </a:p>
          <a:p>
            <a:r>
              <a:rPr lang="en-US" sz="2600" dirty="0"/>
              <a:t>Food and entertainment (including meals provided with accommodation)</a:t>
            </a:r>
          </a:p>
          <a:p>
            <a:r>
              <a:rPr lang="en-US" sz="2600" dirty="0"/>
              <a:t>Prize money and / or events where cash prizes are offered</a:t>
            </a:r>
          </a:p>
          <a:p>
            <a:r>
              <a:rPr lang="en-US" sz="2600" dirty="0"/>
              <a:t>Fuel/Mileage, first aid kits, physio, any personal items such as drink bottles, mouthguards, socks</a:t>
            </a:r>
          </a:p>
          <a:p>
            <a:r>
              <a:rPr lang="en-US" sz="2600" dirty="0"/>
              <a:t>Dress uniforms or those items that do not remain with the organisation </a:t>
            </a:r>
          </a:p>
          <a:p>
            <a:r>
              <a:rPr lang="en-US" sz="2600" dirty="0"/>
              <a:t>Individual sports persons</a:t>
            </a:r>
          </a:p>
          <a:p>
            <a:r>
              <a:rPr lang="en-US" sz="2600" dirty="0"/>
              <a:t>Professional sports or high-performance athletes </a:t>
            </a:r>
          </a:p>
          <a:p>
            <a:r>
              <a:rPr lang="en-US" sz="2600" dirty="0"/>
              <a:t>Events or trips that are predominantly social in nature</a:t>
            </a:r>
          </a:p>
          <a:p>
            <a:r>
              <a:rPr lang="en-US" sz="2600" dirty="0"/>
              <a:t>See our website for more</a:t>
            </a:r>
          </a:p>
        </p:txBody>
      </p:sp>
    </p:spTree>
    <p:extLst>
      <p:ext uri="{BB962C8B-B14F-4D97-AF65-F5344CB8AC3E}">
        <p14:creationId xmlns:p14="http://schemas.microsoft.com/office/powerpoint/2010/main" val="239679531"/>
      </p:ext>
    </p:extLst>
  </p:cSld>
  <p:clrMapOvr>
    <a:masterClrMapping/>
  </p:clrMapOvr>
</p:sld>
</file>

<file path=ppt/theme/theme1.xml><?xml version="1.0" encoding="utf-8"?>
<a:theme xmlns:a="http://schemas.openxmlformats.org/drawingml/2006/main" name="LimelightVTI">
  <a:themeElements>
    <a:clrScheme name="Limelight">
      <a:dk1>
        <a:sysClr val="windowText" lastClr="000000"/>
      </a:dk1>
      <a:lt1>
        <a:sysClr val="window" lastClr="FFFFFF"/>
      </a:lt1>
      <a:dk2>
        <a:srgbClr val="23353B"/>
      </a:dk2>
      <a:lt2>
        <a:srgbClr val="E0DDD8"/>
      </a:lt2>
      <a:accent1>
        <a:srgbClr val="90A208"/>
      </a:accent1>
      <a:accent2>
        <a:srgbClr val="6A8755"/>
      </a:accent2>
      <a:accent3>
        <a:srgbClr val="49716B"/>
      </a:accent3>
      <a:accent4>
        <a:srgbClr val="A16F7C"/>
      </a:accent4>
      <a:accent5>
        <a:srgbClr val="B16455"/>
      </a:accent5>
      <a:accent6>
        <a:srgbClr val="E08350"/>
      </a:accent6>
      <a:hlink>
        <a:srgbClr val="5F864B"/>
      </a:hlink>
      <a:folHlink>
        <a:srgbClr val="3F87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melightVTI" id="{7936DCFD-B587-41FD-9126-64F2709ED40B}" vid="{74F41540-78F1-4C56-9EAA-6FA6E9F1D7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789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LimelightVTI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Your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 Minimsation update</dc:title>
  <dc:creator>Kylie Rowland</dc:creator>
  <cp:lastModifiedBy>Simon Ritchie</cp:lastModifiedBy>
  <cp:revision>35</cp:revision>
  <dcterms:created xsi:type="dcterms:W3CDTF">2023-05-02T08:28:46Z</dcterms:created>
  <dcterms:modified xsi:type="dcterms:W3CDTF">2026-02-18T20:35:06Z</dcterms:modified>
</cp:coreProperties>
</file>